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68" r:id="rId3"/>
    <p:sldId id="269" r:id="rId4"/>
    <p:sldId id="270" r:id="rId5"/>
    <p:sldId id="271" r:id="rId6"/>
    <p:sldId id="272" r:id="rId7"/>
    <p:sldId id="273" r:id="rId8"/>
    <p:sldId id="276" r:id="rId9"/>
    <p:sldId id="274" r:id="rId10"/>
    <p:sldId id="275" r:id="rId11"/>
    <p:sldId id="277" r:id="rId12"/>
    <p:sldId id="27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8000"/>
    <a:srgbClr val="003399"/>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2" autoAdjust="0"/>
    <p:restoredTop sz="94660"/>
  </p:normalViewPr>
  <p:slideViewPr>
    <p:cSldViewPr snapToGrid="0">
      <p:cViewPr varScale="1">
        <p:scale>
          <a:sx n="112" d="100"/>
          <a:sy n="112" d="100"/>
        </p:scale>
        <p:origin x="546" y="96"/>
      </p:cViewPr>
      <p:guideLst/>
    </p:cSldViewPr>
  </p:slideViewPr>
  <p:notesTextViewPr>
    <p:cViewPr>
      <p:scale>
        <a:sx n="1" d="1"/>
        <a:sy n="1" d="1"/>
      </p:scale>
      <p:origin x="0" y="0"/>
    </p:cViewPr>
  </p:notesTextViewPr>
  <p:sorterViewPr>
    <p:cViewPr>
      <p:scale>
        <a:sx n="100" d="100"/>
        <a:sy n="100" d="100"/>
      </p:scale>
      <p:origin x="0" y="-25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F927C-B73E-48A3-8CB1-ADBCA5ED63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071447C2-6369-4FC7-BA47-1A00641EA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FA28FEC9-7FEA-48EA-AB54-9E16CC6903A2}"/>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5" name="Footer Placeholder 4">
            <a:extLst>
              <a:ext uri="{FF2B5EF4-FFF2-40B4-BE49-F238E27FC236}">
                <a16:creationId xmlns:a16="http://schemas.microsoft.com/office/drawing/2014/main" id="{E582477A-9040-4904-BCC0-685FD2B1F14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AF1A5DE-B4EA-4662-B155-7A9F3A8DFC9D}"/>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565285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CBADF-8301-40AE-84AF-3F1414D8969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D11A657-4C03-4384-8E28-017098DDDC0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C8EF04B-9FED-4229-AAC0-F839027EFF4B}"/>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5" name="Footer Placeholder 4">
            <a:extLst>
              <a:ext uri="{FF2B5EF4-FFF2-40B4-BE49-F238E27FC236}">
                <a16:creationId xmlns:a16="http://schemas.microsoft.com/office/drawing/2014/main" id="{2CB1F0E2-AD2A-4FC7-A112-4169B848549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2B64536-CF47-4972-8565-5486B6632C0C}"/>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1849710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2BFE2-217E-41DB-A815-D605D533A1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6741AF7D-D163-4C5D-9796-0A90C4B467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F0DCC1-BE98-4E87-86D2-5601FFF57ACC}"/>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5" name="Footer Placeholder 4">
            <a:extLst>
              <a:ext uri="{FF2B5EF4-FFF2-40B4-BE49-F238E27FC236}">
                <a16:creationId xmlns:a16="http://schemas.microsoft.com/office/drawing/2014/main" id="{2F03861C-9E39-42A2-86C0-04FFF8872E08}"/>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44F85D6-5E25-42AD-8970-838E8E3D5553}"/>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1392530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92A49-6411-4FE7-9201-3F1CAFAC3E8A}"/>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ABDF68BA-B041-4326-9756-13393EF1524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812A1402-FF0C-4BDC-BF8B-DAD5C076540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4F3CB638-9F1A-4181-A967-E2D1BF313396}"/>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6" name="Footer Placeholder 5">
            <a:extLst>
              <a:ext uri="{FF2B5EF4-FFF2-40B4-BE49-F238E27FC236}">
                <a16:creationId xmlns:a16="http://schemas.microsoft.com/office/drawing/2014/main" id="{009A7EBA-0CAC-42AC-94B5-F9379EA26CF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81A799EA-E920-4260-9B79-928C00B141A6}"/>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1703408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2E217-693C-422D-BF4F-5052B58F66B2}"/>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FE8F9493-4305-4BA1-BB3B-9F9D30F952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23892CF-0AE7-4841-8F76-7BD8E52F481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694FAE09-ACF5-4F99-8318-BF77A81549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61C2F2E-A8CE-445E-8959-0530F37777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2DB7734C-A687-4E87-A57A-05BCE44AB872}"/>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8" name="Footer Placeholder 7">
            <a:extLst>
              <a:ext uri="{FF2B5EF4-FFF2-40B4-BE49-F238E27FC236}">
                <a16:creationId xmlns:a16="http://schemas.microsoft.com/office/drawing/2014/main" id="{CFC68F39-37F0-42DC-B2D9-A7E99A53EF1C}"/>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4C45F54F-0D81-45F8-9C54-73F61510BD5A}"/>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3777713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C217A-8FD4-4E95-BC50-F408F6478DEA}"/>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499D6784-FB29-4190-AA04-4F68E6E37ABB}"/>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4" name="Footer Placeholder 3">
            <a:extLst>
              <a:ext uri="{FF2B5EF4-FFF2-40B4-BE49-F238E27FC236}">
                <a16:creationId xmlns:a16="http://schemas.microsoft.com/office/drawing/2014/main" id="{919D6B36-7F40-4153-A99F-17320D8BE38E}"/>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4B6486DF-74F8-48AA-86B4-11E1CC04930A}"/>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445760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BB9469-B8E6-4FEE-BBF6-7B9ECEE731EE}"/>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3" name="Footer Placeholder 2">
            <a:extLst>
              <a:ext uri="{FF2B5EF4-FFF2-40B4-BE49-F238E27FC236}">
                <a16:creationId xmlns:a16="http://schemas.microsoft.com/office/drawing/2014/main" id="{6A312808-3D8E-4707-B80C-DDE5344DE8AF}"/>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464B3384-5A2A-45D1-A968-106E95FCC587}"/>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3072888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7A2FE-46DE-412C-A55B-32028CC24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0F2BEB69-7EE8-48E1-8E1C-6B861760B6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7D72E9FE-D3B8-4912-BED7-5F8417D874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3182795-FB4B-4126-8569-171307E5CCFC}"/>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6" name="Footer Placeholder 5">
            <a:extLst>
              <a:ext uri="{FF2B5EF4-FFF2-40B4-BE49-F238E27FC236}">
                <a16:creationId xmlns:a16="http://schemas.microsoft.com/office/drawing/2014/main" id="{DB16DC68-C063-4F6D-9CA1-22D658411637}"/>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C011B92B-950B-4A50-B16C-09D159588541}"/>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819382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4706D-94A1-4ED8-BDF7-4C095AAFE2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C842AD7A-E949-4FAE-8D35-BDA314084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40892103-9769-4510-84C1-E088534A86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7ABD675-9E27-4455-AA6D-B5FF1AE2F695}"/>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6" name="Footer Placeholder 5">
            <a:extLst>
              <a:ext uri="{FF2B5EF4-FFF2-40B4-BE49-F238E27FC236}">
                <a16:creationId xmlns:a16="http://schemas.microsoft.com/office/drawing/2014/main" id="{C42B6C22-78B3-473A-8922-AEF33C08D560}"/>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6FE991F-BAF3-42C0-816A-06438FCF8564}"/>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3448120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25D40-C116-4004-94B5-E7167EAD5665}"/>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C53DE1B4-AE8B-4D6E-BE01-D3D695D1D45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7E1163F-36ED-454D-A723-D07FAA415896}"/>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5" name="Footer Placeholder 4">
            <a:extLst>
              <a:ext uri="{FF2B5EF4-FFF2-40B4-BE49-F238E27FC236}">
                <a16:creationId xmlns:a16="http://schemas.microsoft.com/office/drawing/2014/main" id="{D60931F7-4D4F-4026-8F44-236D2C6366C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90A1F80F-4428-4915-89E7-6A61F4C4F808}"/>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410969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570C3A-74DB-48AC-B0B1-6BA501F5E4F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66FCB3CC-688C-480C-AD27-1DD4D626C0A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CD64B47-6F5D-43BB-94D5-4FC10DC51ED6}"/>
              </a:ext>
            </a:extLst>
          </p:cNvPr>
          <p:cNvSpPr>
            <a:spLocks noGrp="1"/>
          </p:cNvSpPr>
          <p:nvPr>
            <p:ph type="dt" sz="half" idx="10"/>
          </p:nvPr>
        </p:nvSpPr>
        <p:spPr/>
        <p:txBody>
          <a:bodyPr/>
          <a:lstStyle/>
          <a:p>
            <a:fld id="{035A3019-5DFE-463C-A324-D37E849D504F}" type="datetimeFigureOut">
              <a:rPr lang="en-IE" smtClean="0"/>
              <a:t>30/07/2022</a:t>
            </a:fld>
            <a:endParaRPr lang="en-IE"/>
          </a:p>
        </p:txBody>
      </p:sp>
      <p:sp>
        <p:nvSpPr>
          <p:cNvPr id="5" name="Footer Placeholder 4">
            <a:extLst>
              <a:ext uri="{FF2B5EF4-FFF2-40B4-BE49-F238E27FC236}">
                <a16:creationId xmlns:a16="http://schemas.microsoft.com/office/drawing/2014/main" id="{DFD5CAED-0296-408E-BADE-57DA3B2BE14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BAA07A9-7D8D-487B-AA50-AC0DACDD9206}"/>
              </a:ext>
            </a:extLst>
          </p:cNvPr>
          <p:cNvSpPr>
            <a:spLocks noGrp="1"/>
          </p:cNvSpPr>
          <p:nvPr>
            <p:ph type="sldNum" sz="quarter" idx="12"/>
          </p:nvPr>
        </p:nvSpPr>
        <p:spPr/>
        <p:txBody>
          <a:bodyPr/>
          <a:lstStyle/>
          <a:p>
            <a:fld id="{EEA7BFF1-CB2D-4F18-A008-B304DBDBB432}" type="slidenum">
              <a:rPr lang="en-IE" smtClean="0"/>
              <a:t>‹#›</a:t>
            </a:fld>
            <a:endParaRPr lang="en-IE"/>
          </a:p>
        </p:txBody>
      </p:sp>
    </p:spTree>
    <p:extLst>
      <p:ext uri="{BB962C8B-B14F-4D97-AF65-F5344CB8AC3E}">
        <p14:creationId xmlns:p14="http://schemas.microsoft.com/office/powerpoint/2010/main" val="33158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012042-748C-47E5-B54A-495888A583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0F045E30-5D2D-4646-8FC4-BA02E251BD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C0B64D2-10E0-46FD-9EC0-B32A9585EA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5A3019-5DFE-463C-A324-D37E849D504F}" type="datetimeFigureOut">
              <a:rPr lang="en-IE" smtClean="0"/>
              <a:t>30/07/2022</a:t>
            </a:fld>
            <a:endParaRPr lang="en-IE"/>
          </a:p>
        </p:txBody>
      </p:sp>
      <p:sp>
        <p:nvSpPr>
          <p:cNvPr id="5" name="Footer Placeholder 4">
            <a:extLst>
              <a:ext uri="{FF2B5EF4-FFF2-40B4-BE49-F238E27FC236}">
                <a16:creationId xmlns:a16="http://schemas.microsoft.com/office/drawing/2014/main" id="{6139A605-C5D1-4AB5-A2EB-83808E6E1D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A10CC544-944E-404F-A08D-218A2149B2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A7BFF1-CB2D-4F18-A008-B304DBDBB432}" type="slidenum">
              <a:rPr lang="en-IE" smtClean="0"/>
              <a:t>‹#›</a:t>
            </a:fld>
            <a:endParaRPr lang="en-IE"/>
          </a:p>
        </p:txBody>
      </p:sp>
    </p:spTree>
    <p:extLst>
      <p:ext uri="{BB962C8B-B14F-4D97-AF65-F5344CB8AC3E}">
        <p14:creationId xmlns:p14="http://schemas.microsoft.com/office/powerpoint/2010/main" val="4083085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EA9F9-1452-42A1-8F81-D67AB436CB59}"/>
              </a:ext>
            </a:extLst>
          </p:cNvPr>
          <p:cNvSpPr>
            <a:spLocks noGrp="1"/>
          </p:cNvSpPr>
          <p:nvPr>
            <p:ph type="ctrTitle"/>
          </p:nvPr>
        </p:nvSpPr>
        <p:spPr>
          <a:xfrm>
            <a:off x="1852310" y="1292087"/>
            <a:ext cx="8426585" cy="2197635"/>
          </a:xfrm>
        </p:spPr>
        <p:txBody>
          <a:bodyPr>
            <a:normAutofit/>
          </a:bodyPr>
          <a:lstStyle/>
          <a:p>
            <a:r>
              <a:rPr lang="en-IE" sz="5400" b="1" dirty="0">
                <a:latin typeface="+mn-lt"/>
              </a:rPr>
              <a:t>NORTHAMPTON</a:t>
            </a:r>
            <a:br>
              <a:rPr lang="en-IE" b="1" dirty="0">
                <a:latin typeface="+mn-lt"/>
              </a:rPr>
            </a:br>
            <a:r>
              <a:rPr lang="en-IE" sz="4000" b="1" dirty="0">
                <a:solidFill>
                  <a:srgbClr val="0033CC"/>
                </a:solidFill>
                <a:latin typeface="+mn-lt"/>
              </a:rPr>
              <a:t>Bible Study Weekend</a:t>
            </a:r>
            <a:br>
              <a:rPr lang="en-IE" b="1" dirty="0">
                <a:latin typeface="+mn-lt"/>
              </a:rPr>
            </a:br>
            <a:r>
              <a:rPr lang="en-IE" sz="3600" b="1" dirty="0">
                <a:solidFill>
                  <a:srgbClr val="FF0000"/>
                </a:solidFill>
                <a:latin typeface="+mn-lt"/>
              </a:rPr>
              <a:t>26</a:t>
            </a:r>
            <a:r>
              <a:rPr lang="en-IE" sz="3600" b="1" baseline="30000" dirty="0">
                <a:solidFill>
                  <a:srgbClr val="FF0000"/>
                </a:solidFill>
                <a:latin typeface="+mn-lt"/>
              </a:rPr>
              <a:t>th</a:t>
            </a:r>
            <a:r>
              <a:rPr lang="en-IE" sz="3600" b="1" dirty="0">
                <a:solidFill>
                  <a:srgbClr val="FF0000"/>
                </a:solidFill>
                <a:latin typeface="+mn-lt"/>
              </a:rPr>
              <a:t> – 28</a:t>
            </a:r>
            <a:r>
              <a:rPr lang="en-IE" sz="3600" b="1" baseline="30000" dirty="0">
                <a:solidFill>
                  <a:srgbClr val="FF0000"/>
                </a:solidFill>
                <a:latin typeface="+mn-lt"/>
              </a:rPr>
              <a:t>th</a:t>
            </a:r>
            <a:r>
              <a:rPr lang="en-IE" sz="3600" b="1" dirty="0">
                <a:solidFill>
                  <a:srgbClr val="FF0000"/>
                </a:solidFill>
                <a:latin typeface="+mn-lt"/>
              </a:rPr>
              <a:t> August 2022 </a:t>
            </a:r>
          </a:p>
        </p:txBody>
      </p:sp>
      <p:sp>
        <p:nvSpPr>
          <p:cNvPr id="3" name="Subtitle 2">
            <a:extLst>
              <a:ext uri="{FF2B5EF4-FFF2-40B4-BE49-F238E27FC236}">
                <a16:creationId xmlns:a16="http://schemas.microsoft.com/office/drawing/2014/main" id="{F04BABD8-34A6-4E4B-8C2B-F0F422007728}"/>
              </a:ext>
            </a:extLst>
          </p:cNvPr>
          <p:cNvSpPr>
            <a:spLocks noGrp="1"/>
          </p:cNvSpPr>
          <p:nvPr>
            <p:ph type="subTitle" idx="1"/>
          </p:nvPr>
        </p:nvSpPr>
        <p:spPr>
          <a:xfrm>
            <a:off x="2667000" y="3756991"/>
            <a:ext cx="6858000" cy="1601734"/>
          </a:xfrm>
        </p:spPr>
        <p:txBody>
          <a:bodyPr>
            <a:normAutofit lnSpcReduction="10000"/>
          </a:bodyPr>
          <a:lstStyle/>
          <a:p>
            <a:r>
              <a:rPr lang="en-IE" sz="3600" b="1" dirty="0">
                <a:solidFill>
                  <a:srgbClr val="660066"/>
                </a:solidFill>
              </a:rPr>
              <a:t>SESSION FIVE</a:t>
            </a:r>
          </a:p>
          <a:p>
            <a:r>
              <a:rPr lang="en-IE" sz="3600" b="1" dirty="0">
                <a:solidFill>
                  <a:srgbClr val="003399"/>
                </a:solidFill>
              </a:rPr>
              <a:t>“Confidence in Death”</a:t>
            </a:r>
          </a:p>
          <a:p>
            <a:r>
              <a:rPr lang="en-IE" b="1" dirty="0">
                <a:solidFill>
                  <a:srgbClr val="008000"/>
                </a:solidFill>
              </a:rPr>
              <a:t>II Timothy Chapter 4</a:t>
            </a:r>
          </a:p>
        </p:txBody>
      </p:sp>
    </p:spTree>
    <p:extLst>
      <p:ext uri="{BB962C8B-B14F-4D97-AF65-F5344CB8AC3E}">
        <p14:creationId xmlns:p14="http://schemas.microsoft.com/office/powerpoint/2010/main" val="2576682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28CB-A919-4890-BCAF-F7CA691DE34A}"/>
              </a:ext>
            </a:extLst>
          </p:cNvPr>
          <p:cNvSpPr>
            <a:spLocks noGrp="1"/>
          </p:cNvSpPr>
          <p:nvPr>
            <p:ph type="title"/>
          </p:nvPr>
        </p:nvSpPr>
        <p:spPr>
          <a:xfrm>
            <a:off x="838200" y="360219"/>
            <a:ext cx="10515600" cy="1330470"/>
          </a:xfrm>
        </p:spPr>
        <p:txBody>
          <a:bodyPr/>
          <a:lstStyle/>
          <a:p>
            <a:pPr algn="ctr"/>
            <a:r>
              <a:rPr lang="en-IE" b="1" dirty="0">
                <a:latin typeface="+mn-lt"/>
              </a:rPr>
              <a:t>PAUL’S FINAL CHARGE </a:t>
            </a:r>
            <a:r>
              <a:rPr lang="en-IE" sz="3200" b="1" dirty="0">
                <a:solidFill>
                  <a:srgbClr val="008000"/>
                </a:solidFill>
                <a:latin typeface="+mn-lt"/>
              </a:rPr>
              <a:t>(II Timothy 4:1-5)</a:t>
            </a:r>
          </a:p>
        </p:txBody>
      </p:sp>
      <p:sp>
        <p:nvSpPr>
          <p:cNvPr id="3" name="Content Placeholder 2">
            <a:extLst>
              <a:ext uri="{FF2B5EF4-FFF2-40B4-BE49-F238E27FC236}">
                <a16:creationId xmlns:a16="http://schemas.microsoft.com/office/drawing/2014/main" id="{37F60E08-F51D-4098-B619-4426F142AD4A}"/>
              </a:ext>
            </a:extLst>
          </p:cNvPr>
          <p:cNvSpPr>
            <a:spLocks noGrp="1"/>
          </p:cNvSpPr>
          <p:nvPr>
            <p:ph idx="1"/>
          </p:nvPr>
        </p:nvSpPr>
        <p:spPr/>
        <p:txBody>
          <a:bodyPr>
            <a:normAutofit/>
          </a:bodyPr>
          <a:lstStyle/>
          <a:p>
            <a:r>
              <a:rPr lang="en-IE" sz="3200" b="1" dirty="0">
                <a:solidFill>
                  <a:srgbClr val="0000FF"/>
                </a:solidFill>
              </a:rPr>
              <a:t>“Before God and the Lord Jesus Christ” </a:t>
            </a:r>
            <a:r>
              <a:rPr lang="en-IE" sz="2000" b="1" dirty="0">
                <a:solidFill>
                  <a:srgbClr val="0000FF"/>
                </a:solidFill>
              </a:rPr>
              <a:t>(v 1)</a:t>
            </a:r>
          </a:p>
          <a:p>
            <a:r>
              <a:rPr lang="en-IE" sz="3200" b="1" dirty="0">
                <a:solidFill>
                  <a:srgbClr val="0000FF"/>
                </a:solidFill>
              </a:rPr>
              <a:t>“… who will judge the living and the dead” </a:t>
            </a:r>
            <a:r>
              <a:rPr lang="en-IE" sz="2000" b="1" dirty="0">
                <a:solidFill>
                  <a:srgbClr val="0000FF"/>
                </a:solidFill>
              </a:rPr>
              <a:t>(v 1)</a:t>
            </a:r>
          </a:p>
          <a:p>
            <a:r>
              <a:rPr lang="en-IE" sz="3200" b="1" dirty="0">
                <a:solidFill>
                  <a:srgbClr val="0000FF"/>
                </a:solidFill>
              </a:rPr>
              <a:t>“All things are naked and open unto the eyes of Him with whom we have to do” </a:t>
            </a:r>
            <a:r>
              <a:rPr lang="en-IE" sz="2000" b="1" dirty="0">
                <a:solidFill>
                  <a:srgbClr val="0000FF"/>
                </a:solidFill>
              </a:rPr>
              <a:t>(Hebrews 4:13)</a:t>
            </a:r>
          </a:p>
          <a:p>
            <a:r>
              <a:rPr lang="en-IE" sz="3200" b="1" dirty="0">
                <a:solidFill>
                  <a:srgbClr val="0000FF"/>
                </a:solidFill>
              </a:rPr>
              <a:t>“Thou God </a:t>
            </a:r>
            <a:r>
              <a:rPr lang="en-IE" sz="3200" b="1" dirty="0" err="1">
                <a:solidFill>
                  <a:srgbClr val="0000FF"/>
                </a:solidFill>
              </a:rPr>
              <a:t>seest</a:t>
            </a:r>
            <a:r>
              <a:rPr lang="en-IE" sz="3200" b="1" dirty="0">
                <a:solidFill>
                  <a:srgbClr val="0000FF"/>
                </a:solidFill>
              </a:rPr>
              <a:t> me” </a:t>
            </a:r>
            <a:r>
              <a:rPr lang="en-IE" sz="2000" b="1" dirty="0">
                <a:solidFill>
                  <a:srgbClr val="0000FF"/>
                </a:solidFill>
              </a:rPr>
              <a:t>(Genesis 16:13)</a:t>
            </a:r>
          </a:p>
        </p:txBody>
      </p:sp>
    </p:spTree>
    <p:extLst>
      <p:ext uri="{BB962C8B-B14F-4D97-AF65-F5344CB8AC3E}">
        <p14:creationId xmlns:p14="http://schemas.microsoft.com/office/powerpoint/2010/main" val="1711988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EE0FE-983B-4BAD-BA4B-334E7329BC57}"/>
              </a:ext>
            </a:extLst>
          </p:cNvPr>
          <p:cNvSpPr>
            <a:spLocks noGrp="1"/>
          </p:cNvSpPr>
          <p:nvPr>
            <p:ph type="title"/>
          </p:nvPr>
        </p:nvSpPr>
        <p:spPr/>
        <p:txBody>
          <a:bodyPr/>
          <a:lstStyle/>
          <a:p>
            <a:pPr algn="ctr"/>
            <a:r>
              <a:rPr lang="en-IE" b="1" dirty="0">
                <a:latin typeface="+mn-lt"/>
              </a:rPr>
              <a:t>PAUL’S FINAL CHARGE </a:t>
            </a:r>
            <a:r>
              <a:rPr lang="en-IE" sz="3200" b="1" dirty="0">
                <a:solidFill>
                  <a:srgbClr val="008000"/>
                </a:solidFill>
                <a:latin typeface="+mn-lt"/>
              </a:rPr>
              <a:t>(II Timothy 4:1-5)</a:t>
            </a:r>
            <a:endParaRPr lang="en-IE" dirty="0">
              <a:latin typeface="+mn-lt"/>
            </a:endParaRPr>
          </a:p>
        </p:txBody>
      </p:sp>
      <p:sp>
        <p:nvSpPr>
          <p:cNvPr id="3" name="Content Placeholder 2">
            <a:extLst>
              <a:ext uri="{FF2B5EF4-FFF2-40B4-BE49-F238E27FC236}">
                <a16:creationId xmlns:a16="http://schemas.microsoft.com/office/drawing/2014/main" id="{C2120455-BE5C-4F1D-A5E8-892EB8EC0124}"/>
              </a:ext>
            </a:extLst>
          </p:cNvPr>
          <p:cNvSpPr>
            <a:spLocks noGrp="1"/>
          </p:cNvSpPr>
          <p:nvPr>
            <p:ph idx="1"/>
          </p:nvPr>
        </p:nvSpPr>
        <p:spPr>
          <a:xfrm>
            <a:off x="777667" y="1825625"/>
            <a:ext cx="10665152" cy="4852266"/>
          </a:xfrm>
        </p:spPr>
        <p:txBody>
          <a:bodyPr>
            <a:normAutofit lnSpcReduction="10000"/>
          </a:bodyPr>
          <a:lstStyle/>
          <a:p>
            <a:r>
              <a:rPr lang="en-IE" sz="3200" b="1" dirty="0">
                <a:solidFill>
                  <a:srgbClr val="0000FF"/>
                </a:solidFill>
              </a:rPr>
              <a:t>The Waiting</a:t>
            </a:r>
          </a:p>
          <a:p>
            <a:pPr lvl="1"/>
            <a:r>
              <a:rPr lang="en-IE" sz="2800" b="1" dirty="0">
                <a:solidFill>
                  <a:srgbClr val="FF0000"/>
                </a:solidFill>
              </a:rPr>
              <a:t>“His appearing and His kingdom” </a:t>
            </a:r>
            <a:r>
              <a:rPr lang="en-IE" sz="2000" b="1" dirty="0">
                <a:solidFill>
                  <a:srgbClr val="008000"/>
                </a:solidFill>
              </a:rPr>
              <a:t>(v 1)</a:t>
            </a:r>
          </a:p>
          <a:p>
            <a:pPr lvl="1"/>
            <a:r>
              <a:rPr lang="en-IE" sz="2800" b="1" dirty="0">
                <a:solidFill>
                  <a:srgbClr val="FF0000"/>
                </a:solidFill>
              </a:rPr>
              <a:t>“abide in Him, that when He shall appear we may … not be ashamed before Him at His coming” </a:t>
            </a:r>
            <a:r>
              <a:rPr lang="en-IE" sz="2000" b="1" dirty="0">
                <a:solidFill>
                  <a:srgbClr val="008000"/>
                </a:solidFill>
              </a:rPr>
              <a:t>(I John 2:28)</a:t>
            </a:r>
          </a:p>
          <a:p>
            <a:r>
              <a:rPr lang="en-IE" sz="3200" b="1" dirty="0">
                <a:solidFill>
                  <a:srgbClr val="0000FF"/>
                </a:solidFill>
              </a:rPr>
              <a:t>The Word</a:t>
            </a:r>
          </a:p>
          <a:p>
            <a:pPr lvl="1"/>
            <a:r>
              <a:rPr lang="en-IE" sz="2800" b="1" dirty="0">
                <a:solidFill>
                  <a:srgbClr val="FF0000"/>
                </a:solidFill>
              </a:rPr>
              <a:t>“Preach the word!” </a:t>
            </a:r>
            <a:r>
              <a:rPr lang="en-IE" sz="2000" b="1" dirty="0">
                <a:solidFill>
                  <a:srgbClr val="008000"/>
                </a:solidFill>
              </a:rPr>
              <a:t>(v 2)</a:t>
            </a:r>
          </a:p>
          <a:p>
            <a:pPr lvl="1"/>
            <a:r>
              <a:rPr lang="en-IE" sz="2800" b="1" dirty="0">
                <a:solidFill>
                  <a:srgbClr val="FF0000"/>
                </a:solidFill>
              </a:rPr>
              <a:t>“convince, rebuke, exhort with all longsuffering and teaching” </a:t>
            </a:r>
            <a:r>
              <a:rPr lang="en-IE" sz="2000" b="1" dirty="0">
                <a:solidFill>
                  <a:srgbClr val="008000"/>
                </a:solidFill>
              </a:rPr>
              <a:t>(v 2)</a:t>
            </a:r>
          </a:p>
          <a:p>
            <a:r>
              <a:rPr lang="en-IE" sz="3200" b="1" dirty="0">
                <a:solidFill>
                  <a:srgbClr val="0000FF"/>
                </a:solidFill>
              </a:rPr>
              <a:t>The Willingness</a:t>
            </a:r>
          </a:p>
          <a:p>
            <a:pPr lvl="1"/>
            <a:r>
              <a:rPr lang="en-IE" sz="2800" b="1" dirty="0">
                <a:solidFill>
                  <a:srgbClr val="FF0000"/>
                </a:solidFill>
              </a:rPr>
              <a:t>“Be ready in season and out of season” </a:t>
            </a:r>
            <a:r>
              <a:rPr lang="en-IE" sz="2000" b="1" dirty="0">
                <a:solidFill>
                  <a:srgbClr val="008000"/>
                </a:solidFill>
              </a:rPr>
              <a:t>(v 2)</a:t>
            </a:r>
          </a:p>
          <a:p>
            <a:pPr lvl="1"/>
            <a:r>
              <a:rPr lang="en-IE" sz="2800" b="1" dirty="0">
                <a:solidFill>
                  <a:srgbClr val="FF0000"/>
                </a:solidFill>
              </a:rPr>
              <a:t>“that you may know how you ought to answer each one”    </a:t>
            </a:r>
            <a:r>
              <a:rPr lang="en-IE" sz="2000" b="1" dirty="0">
                <a:solidFill>
                  <a:srgbClr val="008000"/>
                </a:solidFill>
              </a:rPr>
              <a:t>(Colossians 4:6)</a:t>
            </a:r>
          </a:p>
        </p:txBody>
      </p:sp>
    </p:spTree>
    <p:extLst>
      <p:ext uri="{BB962C8B-B14F-4D97-AF65-F5344CB8AC3E}">
        <p14:creationId xmlns:p14="http://schemas.microsoft.com/office/powerpoint/2010/main" val="371500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07E1A-7E3C-4B25-BFCF-31F52DF025C7}"/>
              </a:ext>
            </a:extLst>
          </p:cNvPr>
          <p:cNvSpPr>
            <a:spLocks noGrp="1"/>
          </p:cNvSpPr>
          <p:nvPr>
            <p:ph type="title"/>
          </p:nvPr>
        </p:nvSpPr>
        <p:spPr/>
        <p:txBody>
          <a:bodyPr/>
          <a:lstStyle/>
          <a:p>
            <a:pPr algn="ctr"/>
            <a:r>
              <a:rPr lang="en-IE" b="1" dirty="0">
                <a:latin typeface="+mn-lt"/>
              </a:rPr>
              <a:t>PAUL’S FINAL CHARGE </a:t>
            </a:r>
            <a:r>
              <a:rPr lang="en-IE" sz="3200" b="1" dirty="0">
                <a:solidFill>
                  <a:srgbClr val="008000"/>
                </a:solidFill>
                <a:latin typeface="+mn-lt"/>
              </a:rPr>
              <a:t>(II Timothy 4:1-5)</a:t>
            </a:r>
            <a:endParaRPr lang="en-IE" dirty="0">
              <a:latin typeface="+mn-lt"/>
            </a:endParaRPr>
          </a:p>
        </p:txBody>
      </p:sp>
      <p:sp>
        <p:nvSpPr>
          <p:cNvPr id="3" name="Content Placeholder 2">
            <a:extLst>
              <a:ext uri="{FF2B5EF4-FFF2-40B4-BE49-F238E27FC236}">
                <a16:creationId xmlns:a16="http://schemas.microsoft.com/office/drawing/2014/main" id="{76B9ED17-1B2C-4F66-83EF-696B49C5F9C1}"/>
              </a:ext>
            </a:extLst>
          </p:cNvPr>
          <p:cNvSpPr>
            <a:spLocks noGrp="1"/>
          </p:cNvSpPr>
          <p:nvPr>
            <p:ph idx="1"/>
          </p:nvPr>
        </p:nvSpPr>
        <p:spPr/>
        <p:txBody>
          <a:bodyPr>
            <a:normAutofit/>
          </a:bodyPr>
          <a:lstStyle/>
          <a:p>
            <a:r>
              <a:rPr lang="en-IE" sz="3200" b="1" dirty="0">
                <a:solidFill>
                  <a:srgbClr val="0000FF"/>
                </a:solidFill>
              </a:rPr>
              <a:t>The Waywardness</a:t>
            </a:r>
          </a:p>
          <a:p>
            <a:pPr lvl="1"/>
            <a:r>
              <a:rPr lang="en-IE" sz="2800" b="1" dirty="0">
                <a:solidFill>
                  <a:srgbClr val="FF0000"/>
                </a:solidFill>
              </a:rPr>
              <a:t>“They will not endure sound doctrine …” </a:t>
            </a:r>
            <a:r>
              <a:rPr lang="en-IE" sz="2000" b="1" dirty="0">
                <a:solidFill>
                  <a:srgbClr val="008000"/>
                </a:solidFill>
              </a:rPr>
              <a:t>(v 3)</a:t>
            </a:r>
          </a:p>
          <a:p>
            <a:pPr lvl="1"/>
            <a:r>
              <a:rPr lang="en-IE" sz="2800" b="1" dirty="0">
                <a:solidFill>
                  <a:srgbClr val="FF0000"/>
                </a:solidFill>
              </a:rPr>
              <a:t>“They shall turn away their ears from the truth, and be turned aside to fables” </a:t>
            </a:r>
            <a:r>
              <a:rPr lang="en-IE" sz="2000" b="1" dirty="0">
                <a:solidFill>
                  <a:srgbClr val="008000"/>
                </a:solidFill>
              </a:rPr>
              <a:t>(v 4)</a:t>
            </a:r>
          </a:p>
          <a:p>
            <a:r>
              <a:rPr lang="en-IE" sz="3200" b="1" dirty="0">
                <a:solidFill>
                  <a:srgbClr val="0000FF"/>
                </a:solidFill>
              </a:rPr>
              <a:t>The Watching</a:t>
            </a:r>
          </a:p>
          <a:p>
            <a:pPr lvl="1"/>
            <a:r>
              <a:rPr lang="en-IE" sz="2800" b="1" dirty="0">
                <a:solidFill>
                  <a:srgbClr val="FF0000"/>
                </a:solidFill>
              </a:rPr>
              <a:t>“You be watchful in all things” </a:t>
            </a:r>
            <a:r>
              <a:rPr lang="en-IE" sz="2000" b="1" dirty="0">
                <a:solidFill>
                  <a:srgbClr val="008000"/>
                </a:solidFill>
              </a:rPr>
              <a:t>(v 5)</a:t>
            </a:r>
          </a:p>
          <a:p>
            <a:r>
              <a:rPr lang="en-IE" sz="3200" b="1" dirty="0">
                <a:solidFill>
                  <a:srgbClr val="0000FF"/>
                </a:solidFill>
              </a:rPr>
              <a:t>The Working</a:t>
            </a:r>
          </a:p>
          <a:p>
            <a:pPr lvl="1"/>
            <a:r>
              <a:rPr lang="en-IE" sz="2800" b="1" dirty="0">
                <a:solidFill>
                  <a:srgbClr val="FF0000"/>
                </a:solidFill>
              </a:rPr>
              <a:t>“endure afflictions, do the work of an evangelist, fulfil your ministry” </a:t>
            </a:r>
            <a:r>
              <a:rPr lang="en-IE" sz="2000" b="1" dirty="0">
                <a:solidFill>
                  <a:srgbClr val="008000"/>
                </a:solidFill>
              </a:rPr>
              <a:t>(v 5)</a:t>
            </a:r>
          </a:p>
        </p:txBody>
      </p:sp>
    </p:spTree>
    <p:extLst>
      <p:ext uri="{BB962C8B-B14F-4D97-AF65-F5344CB8AC3E}">
        <p14:creationId xmlns:p14="http://schemas.microsoft.com/office/powerpoint/2010/main" val="190624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BF8A5-4944-49F8-ABD7-CC5943027626}"/>
              </a:ext>
            </a:extLst>
          </p:cNvPr>
          <p:cNvSpPr>
            <a:spLocks noGrp="1"/>
          </p:cNvSpPr>
          <p:nvPr>
            <p:ph type="title"/>
          </p:nvPr>
        </p:nvSpPr>
        <p:spPr/>
        <p:txBody>
          <a:bodyPr/>
          <a:lstStyle/>
          <a:p>
            <a:pPr algn="ctr"/>
            <a:r>
              <a:rPr lang="en-IE" b="1" dirty="0">
                <a:latin typeface="+mn-lt"/>
              </a:rPr>
              <a:t>PAUL’S FINISHED COURSE </a:t>
            </a:r>
            <a:r>
              <a:rPr lang="en-IE" sz="3200" b="1" dirty="0">
                <a:solidFill>
                  <a:srgbClr val="008000"/>
                </a:solidFill>
                <a:latin typeface="+mn-lt"/>
              </a:rPr>
              <a:t>(II Timothy 4:6-8)</a:t>
            </a:r>
          </a:p>
        </p:txBody>
      </p:sp>
      <p:sp>
        <p:nvSpPr>
          <p:cNvPr id="3" name="Content Placeholder 2">
            <a:extLst>
              <a:ext uri="{FF2B5EF4-FFF2-40B4-BE49-F238E27FC236}">
                <a16:creationId xmlns:a16="http://schemas.microsoft.com/office/drawing/2014/main" id="{66BD8F69-0CEA-48C8-95F9-3C82356D18C8}"/>
              </a:ext>
            </a:extLst>
          </p:cNvPr>
          <p:cNvSpPr>
            <a:spLocks noGrp="1"/>
          </p:cNvSpPr>
          <p:nvPr>
            <p:ph idx="1"/>
          </p:nvPr>
        </p:nvSpPr>
        <p:spPr/>
        <p:txBody>
          <a:bodyPr>
            <a:normAutofit/>
          </a:bodyPr>
          <a:lstStyle/>
          <a:p>
            <a:r>
              <a:rPr lang="en-IE" sz="3200" b="1" dirty="0">
                <a:solidFill>
                  <a:srgbClr val="0000FF"/>
                </a:solidFill>
              </a:rPr>
              <a:t>HIS PRESENT </a:t>
            </a:r>
            <a:r>
              <a:rPr lang="en-IE" sz="2000" b="1" dirty="0">
                <a:solidFill>
                  <a:srgbClr val="008000"/>
                </a:solidFill>
              </a:rPr>
              <a:t>(v 6) </a:t>
            </a:r>
            <a:r>
              <a:rPr lang="en-IE" sz="3200" b="1" dirty="0">
                <a:solidFill>
                  <a:srgbClr val="0000FF"/>
                </a:solidFill>
              </a:rPr>
              <a:t>–</a:t>
            </a:r>
            <a:r>
              <a:rPr lang="en-IE" sz="3200" b="1" dirty="0">
                <a:solidFill>
                  <a:srgbClr val="003399"/>
                </a:solidFill>
              </a:rPr>
              <a:t> </a:t>
            </a:r>
            <a:r>
              <a:rPr lang="en-IE" sz="3200" b="1" dirty="0">
                <a:solidFill>
                  <a:srgbClr val="0000FF"/>
                </a:solidFill>
              </a:rPr>
              <a:t>He is Ready</a:t>
            </a:r>
          </a:p>
          <a:p>
            <a:pPr lvl="1"/>
            <a:r>
              <a:rPr lang="en-IE" sz="2800" b="1" dirty="0">
                <a:solidFill>
                  <a:srgbClr val="FF0000"/>
                </a:solidFill>
              </a:rPr>
              <a:t>“I am now ready to be offered and the time of my departure is at hand” </a:t>
            </a:r>
            <a:r>
              <a:rPr lang="en-IE" sz="2000" b="1" dirty="0">
                <a:solidFill>
                  <a:srgbClr val="008000"/>
                </a:solidFill>
              </a:rPr>
              <a:t>(v 6)</a:t>
            </a:r>
          </a:p>
          <a:p>
            <a:pPr lvl="1"/>
            <a:r>
              <a:rPr lang="en-IE" sz="2800" b="1" dirty="0">
                <a:solidFill>
                  <a:srgbClr val="FF0000"/>
                </a:solidFill>
              </a:rPr>
              <a:t>Death held no fear for Paul</a:t>
            </a:r>
          </a:p>
          <a:p>
            <a:pPr lvl="1"/>
            <a:r>
              <a:rPr lang="en-IE" sz="2800" b="1" dirty="0">
                <a:solidFill>
                  <a:srgbClr val="FF0000"/>
                </a:solidFill>
              </a:rPr>
              <a:t>“Having a desire to depart and be with Christ which is far better” </a:t>
            </a:r>
            <a:r>
              <a:rPr lang="en-IE" sz="2000" b="1" dirty="0">
                <a:solidFill>
                  <a:srgbClr val="008000"/>
                </a:solidFill>
              </a:rPr>
              <a:t>(Philippians 1:23)</a:t>
            </a:r>
          </a:p>
          <a:p>
            <a:pPr lvl="1"/>
            <a:r>
              <a:rPr lang="en-IE" sz="2800" b="1" dirty="0">
                <a:solidFill>
                  <a:srgbClr val="FF0000"/>
                </a:solidFill>
              </a:rPr>
              <a:t>“We are confident, yes, well-pleased, rather to be absent from the body and to be present with the Lord” </a:t>
            </a:r>
            <a:r>
              <a:rPr lang="en-IE" sz="2000" b="1" dirty="0">
                <a:solidFill>
                  <a:srgbClr val="008000"/>
                </a:solidFill>
              </a:rPr>
              <a:t>(II Corinthians 5:8)</a:t>
            </a:r>
          </a:p>
          <a:p>
            <a:pPr lvl="1"/>
            <a:r>
              <a:rPr lang="en-IE" sz="2800" b="1" dirty="0">
                <a:solidFill>
                  <a:srgbClr val="FF0000"/>
                </a:solidFill>
              </a:rPr>
              <a:t>“For to me to live is Christ and to die is gain” </a:t>
            </a:r>
            <a:r>
              <a:rPr lang="en-IE" sz="2000" b="1" dirty="0">
                <a:solidFill>
                  <a:srgbClr val="008000"/>
                </a:solidFill>
              </a:rPr>
              <a:t>(Philippians 1:21)</a:t>
            </a:r>
          </a:p>
        </p:txBody>
      </p:sp>
    </p:spTree>
    <p:extLst>
      <p:ext uri="{BB962C8B-B14F-4D97-AF65-F5344CB8AC3E}">
        <p14:creationId xmlns:p14="http://schemas.microsoft.com/office/powerpoint/2010/main" val="153307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31C3F-1FA1-437A-AF0E-C25BC0BDBE6B}"/>
              </a:ext>
            </a:extLst>
          </p:cNvPr>
          <p:cNvSpPr>
            <a:spLocks noGrp="1"/>
          </p:cNvSpPr>
          <p:nvPr>
            <p:ph type="title"/>
          </p:nvPr>
        </p:nvSpPr>
        <p:spPr/>
        <p:txBody>
          <a:bodyPr/>
          <a:lstStyle/>
          <a:p>
            <a:pPr algn="ctr"/>
            <a:r>
              <a:rPr lang="en-IE" b="1" dirty="0">
                <a:latin typeface="+mn-lt"/>
              </a:rPr>
              <a:t>PAUL’S FINISHED COURSE </a:t>
            </a:r>
            <a:r>
              <a:rPr lang="en-IE" sz="3200" b="1" dirty="0">
                <a:solidFill>
                  <a:srgbClr val="008000"/>
                </a:solidFill>
                <a:latin typeface="+mn-lt"/>
              </a:rPr>
              <a:t>(II Timothy 4:6-8)</a:t>
            </a:r>
            <a:endParaRPr lang="en-IE" dirty="0">
              <a:latin typeface="+mn-lt"/>
            </a:endParaRPr>
          </a:p>
        </p:txBody>
      </p:sp>
      <p:sp>
        <p:nvSpPr>
          <p:cNvPr id="3" name="Content Placeholder 2">
            <a:extLst>
              <a:ext uri="{FF2B5EF4-FFF2-40B4-BE49-F238E27FC236}">
                <a16:creationId xmlns:a16="http://schemas.microsoft.com/office/drawing/2014/main" id="{E3C5BC9A-A47A-4DA1-9996-E55005F35D7B}"/>
              </a:ext>
            </a:extLst>
          </p:cNvPr>
          <p:cNvSpPr>
            <a:spLocks noGrp="1"/>
          </p:cNvSpPr>
          <p:nvPr>
            <p:ph idx="1"/>
          </p:nvPr>
        </p:nvSpPr>
        <p:spPr/>
        <p:txBody>
          <a:bodyPr>
            <a:normAutofit/>
          </a:bodyPr>
          <a:lstStyle/>
          <a:p>
            <a:r>
              <a:rPr lang="en-IE" sz="3200" b="1" dirty="0">
                <a:solidFill>
                  <a:srgbClr val="0000FF"/>
                </a:solidFill>
              </a:rPr>
              <a:t>HIS PAST </a:t>
            </a:r>
            <a:r>
              <a:rPr lang="en-IE" sz="2000" b="1" dirty="0">
                <a:solidFill>
                  <a:srgbClr val="008000"/>
                </a:solidFill>
              </a:rPr>
              <a:t>(v 7) </a:t>
            </a:r>
            <a:r>
              <a:rPr lang="en-IE" sz="3200" b="1" dirty="0">
                <a:solidFill>
                  <a:srgbClr val="0000FF"/>
                </a:solidFill>
              </a:rPr>
              <a:t>– He was Committed</a:t>
            </a:r>
          </a:p>
          <a:p>
            <a:pPr lvl="1"/>
            <a:r>
              <a:rPr lang="en-IE" sz="2800" b="1" dirty="0">
                <a:solidFill>
                  <a:srgbClr val="FF0000"/>
                </a:solidFill>
              </a:rPr>
              <a:t>His Fighting</a:t>
            </a:r>
          </a:p>
          <a:p>
            <a:pPr lvl="2"/>
            <a:r>
              <a:rPr lang="en-IE" sz="2400" b="1" dirty="0">
                <a:solidFill>
                  <a:schemeClr val="accent2">
                    <a:lumMod val="50000"/>
                  </a:schemeClr>
                </a:solidFill>
              </a:rPr>
              <a:t>“I have fought a (the) good fight” </a:t>
            </a:r>
            <a:r>
              <a:rPr lang="en-IE" b="1" dirty="0">
                <a:solidFill>
                  <a:srgbClr val="008000"/>
                </a:solidFill>
              </a:rPr>
              <a:t>(v 7)</a:t>
            </a:r>
          </a:p>
          <a:p>
            <a:pPr lvl="2"/>
            <a:r>
              <a:rPr lang="en-IE" sz="2400" b="1" dirty="0">
                <a:solidFill>
                  <a:schemeClr val="accent2">
                    <a:lumMod val="50000"/>
                  </a:schemeClr>
                </a:solidFill>
              </a:rPr>
              <a:t>“Endure hardness as a good soldier of Jesus Christ” </a:t>
            </a:r>
            <a:r>
              <a:rPr lang="en-IE" b="1" dirty="0">
                <a:solidFill>
                  <a:srgbClr val="008000"/>
                </a:solidFill>
              </a:rPr>
              <a:t>(2:3)</a:t>
            </a:r>
          </a:p>
          <a:p>
            <a:pPr lvl="1"/>
            <a:r>
              <a:rPr lang="en-IE" sz="2800" b="1" dirty="0">
                <a:solidFill>
                  <a:srgbClr val="FF0000"/>
                </a:solidFill>
              </a:rPr>
              <a:t>His Finishing</a:t>
            </a:r>
          </a:p>
          <a:p>
            <a:pPr lvl="2"/>
            <a:r>
              <a:rPr lang="en-IE" sz="2400" b="1" dirty="0">
                <a:solidFill>
                  <a:schemeClr val="accent2">
                    <a:lumMod val="50000"/>
                  </a:schemeClr>
                </a:solidFill>
              </a:rPr>
              <a:t>“I have finished my course” </a:t>
            </a:r>
            <a:r>
              <a:rPr lang="en-IE" b="1" dirty="0">
                <a:solidFill>
                  <a:srgbClr val="008000"/>
                </a:solidFill>
              </a:rPr>
              <a:t>(v 7)</a:t>
            </a:r>
          </a:p>
          <a:p>
            <a:pPr lvl="2"/>
            <a:r>
              <a:rPr lang="en-IE" sz="2400" b="1" dirty="0">
                <a:solidFill>
                  <a:schemeClr val="accent2">
                    <a:lumMod val="50000"/>
                  </a:schemeClr>
                </a:solidFill>
              </a:rPr>
              <a:t>He had “pressed toward the goal for the prize of the upward call of God in Christ Jesus” </a:t>
            </a:r>
            <a:r>
              <a:rPr lang="en-IE" b="1" dirty="0">
                <a:solidFill>
                  <a:srgbClr val="008000"/>
                </a:solidFill>
              </a:rPr>
              <a:t>(Philippians 3:14)</a:t>
            </a:r>
          </a:p>
          <a:p>
            <a:pPr lvl="1"/>
            <a:r>
              <a:rPr lang="en-IE" sz="2800" b="1" dirty="0">
                <a:solidFill>
                  <a:srgbClr val="FF0000"/>
                </a:solidFill>
              </a:rPr>
              <a:t>His Faithfulness</a:t>
            </a:r>
          </a:p>
          <a:p>
            <a:pPr lvl="2"/>
            <a:r>
              <a:rPr lang="en-IE" sz="2400" b="1" dirty="0">
                <a:solidFill>
                  <a:schemeClr val="accent2">
                    <a:lumMod val="50000"/>
                  </a:schemeClr>
                </a:solidFill>
              </a:rPr>
              <a:t>“I have kept the faith” </a:t>
            </a:r>
            <a:r>
              <a:rPr lang="en-IE" b="1" dirty="0">
                <a:solidFill>
                  <a:srgbClr val="008000"/>
                </a:solidFill>
              </a:rPr>
              <a:t>(v 7)</a:t>
            </a:r>
          </a:p>
        </p:txBody>
      </p:sp>
    </p:spTree>
    <p:extLst>
      <p:ext uri="{BB962C8B-B14F-4D97-AF65-F5344CB8AC3E}">
        <p14:creationId xmlns:p14="http://schemas.microsoft.com/office/powerpoint/2010/main" val="322154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139BD-38F3-4CD9-956C-5B156B5F69FA}"/>
              </a:ext>
            </a:extLst>
          </p:cNvPr>
          <p:cNvSpPr>
            <a:spLocks noGrp="1"/>
          </p:cNvSpPr>
          <p:nvPr>
            <p:ph type="title"/>
          </p:nvPr>
        </p:nvSpPr>
        <p:spPr>
          <a:xfrm>
            <a:off x="838200" y="108858"/>
            <a:ext cx="10515600" cy="827314"/>
          </a:xfrm>
        </p:spPr>
        <p:txBody>
          <a:bodyPr/>
          <a:lstStyle/>
          <a:p>
            <a:pPr algn="ctr"/>
            <a:r>
              <a:rPr lang="en-IE" b="1" dirty="0">
                <a:latin typeface="+mn-lt"/>
              </a:rPr>
              <a:t>PAUL’S FINISHED COURSE </a:t>
            </a:r>
            <a:r>
              <a:rPr lang="en-IE" sz="3200" b="1" dirty="0">
                <a:solidFill>
                  <a:srgbClr val="008000"/>
                </a:solidFill>
                <a:latin typeface="+mn-lt"/>
              </a:rPr>
              <a:t>(II Timothy 4:6-8)</a:t>
            </a:r>
            <a:endParaRPr lang="en-IE" dirty="0">
              <a:latin typeface="+mn-lt"/>
            </a:endParaRPr>
          </a:p>
        </p:txBody>
      </p:sp>
      <p:sp>
        <p:nvSpPr>
          <p:cNvPr id="3" name="Content Placeholder 2">
            <a:extLst>
              <a:ext uri="{FF2B5EF4-FFF2-40B4-BE49-F238E27FC236}">
                <a16:creationId xmlns:a16="http://schemas.microsoft.com/office/drawing/2014/main" id="{B68F73C4-8380-462D-A5A5-121BD0308EBC}"/>
              </a:ext>
            </a:extLst>
          </p:cNvPr>
          <p:cNvSpPr>
            <a:spLocks noGrp="1"/>
          </p:cNvSpPr>
          <p:nvPr>
            <p:ph idx="1"/>
          </p:nvPr>
        </p:nvSpPr>
        <p:spPr>
          <a:xfrm>
            <a:off x="838200" y="827314"/>
            <a:ext cx="10515600" cy="6030686"/>
          </a:xfrm>
        </p:spPr>
        <p:txBody>
          <a:bodyPr>
            <a:normAutofit/>
          </a:bodyPr>
          <a:lstStyle/>
          <a:p>
            <a:r>
              <a:rPr lang="en-IE" sz="3200" b="1" dirty="0">
                <a:solidFill>
                  <a:srgbClr val="0000FF"/>
                </a:solidFill>
              </a:rPr>
              <a:t>HIS FUTURE </a:t>
            </a:r>
            <a:r>
              <a:rPr lang="en-IE" sz="2000" b="1" dirty="0">
                <a:solidFill>
                  <a:srgbClr val="008000"/>
                </a:solidFill>
              </a:rPr>
              <a:t>(v 8) </a:t>
            </a:r>
            <a:r>
              <a:rPr lang="en-IE" sz="3200" b="1" dirty="0">
                <a:solidFill>
                  <a:srgbClr val="0000FF"/>
                </a:solidFill>
              </a:rPr>
              <a:t>– He would be Rewarded</a:t>
            </a:r>
          </a:p>
          <a:p>
            <a:pPr lvl="1"/>
            <a:r>
              <a:rPr lang="en-IE" sz="2800" b="1" dirty="0">
                <a:solidFill>
                  <a:srgbClr val="FF0000"/>
                </a:solidFill>
              </a:rPr>
              <a:t>“There is laid up for me the crown of righteousness which the Lord, the righteous judge, will give to me on that Day, and not to me only but also to all who have loved His appearing” </a:t>
            </a:r>
            <a:r>
              <a:rPr lang="en-IE" sz="2000" b="1" dirty="0">
                <a:solidFill>
                  <a:srgbClr val="008000"/>
                </a:solidFill>
              </a:rPr>
              <a:t>(v 8)</a:t>
            </a:r>
          </a:p>
          <a:p>
            <a:pPr lvl="1"/>
            <a:r>
              <a:rPr lang="en-IE" sz="2800" b="1" dirty="0">
                <a:solidFill>
                  <a:srgbClr val="FF0000"/>
                </a:solidFill>
              </a:rPr>
              <a:t>The Rewards:  Five Crowns</a:t>
            </a:r>
          </a:p>
          <a:p>
            <a:pPr lvl="2"/>
            <a:r>
              <a:rPr lang="en-IE" sz="2400" b="1" dirty="0">
                <a:solidFill>
                  <a:schemeClr val="accent2">
                    <a:lumMod val="50000"/>
                  </a:schemeClr>
                </a:solidFill>
              </a:rPr>
              <a:t>Crown of Righteousness </a:t>
            </a:r>
            <a:r>
              <a:rPr lang="en-IE" b="1" dirty="0">
                <a:solidFill>
                  <a:srgbClr val="008000"/>
                </a:solidFill>
              </a:rPr>
              <a:t>(II Timothy 4:8)</a:t>
            </a:r>
          </a:p>
          <a:p>
            <a:pPr lvl="3"/>
            <a:r>
              <a:rPr lang="en-IE" sz="2200" b="1" dirty="0">
                <a:solidFill>
                  <a:srgbClr val="660066"/>
                </a:solidFill>
              </a:rPr>
              <a:t>Those who look for His appearing</a:t>
            </a:r>
          </a:p>
          <a:p>
            <a:pPr lvl="2"/>
            <a:r>
              <a:rPr lang="en-IE" sz="2400" b="1" dirty="0">
                <a:solidFill>
                  <a:schemeClr val="accent2">
                    <a:lumMod val="50000"/>
                  </a:schemeClr>
                </a:solidFill>
              </a:rPr>
              <a:t>Crown of Glory </a:t>
            </a:r>
            <a:r>
              <a:rPr lang="en-IE" b="1" dirty="0">
                <a:solidFill>
                  <a:srgbClr val="008000"/>
                </a:solidFill>
              </a:rPr>
              <a:t>(I Peter 5:4)</a:t>
            </a:r>
          </a:p>
          <a:p>
            <a:pPr lvl="3"/>
            <a:r>
              <a:rPr lang="en-IE" sz="2200" b="1" dirty="0">
                <a:solidFill>
                  <a:srgbClr val="660066"/>
                </a:solidFill>
              </a:rPr>
              <a:t>Those who shepherd and care for other believers</a:t>
            </a:r>
          </a:p>
          <a:p>
            <a:pPr lvl="2"/>
            <a:r>
              <a:rPr lang="en-IE" sz="2400" b="1" dirty="0">
                <a:solidFill>
                  <a:schemeClr val="accent2">
                    <a:lumMod val="50000"/>
                  </a:schemeClr>
                </a:solidFill>
              </a:rPr>
              <a:t>Crown of Life </a:t>
            </a:r>
            <a:r>
              <a:rPr lang="en-IE" b="1" dirty="0">
                <a:solidFill>
                  <a:srgbClr val="008000"/>
                </a:solidFill>
              </a:rPr>
              <a:t>(James 1:12)</a:t>
            </a:r>
          </a:p>
          <a:p>
            <a:pPr lvl="3"/>
            <a:r>
              <a:rPr lang="en-IE" sz="2200" b="1" dirty="0">
                <a:solidFill>
                  <a:srgbClr val="660066"/>
                </a:solidFill>
              </a:rPr>
              <a:t>Those who maintained their love for the Lord despite severe trials</a:t>
            </a:r>
          </a:p>
          <a:p>
            <a:pPr lvl="2"/>
            <a:r>
              <a:rPr lang="en-IE" sz="2400" b="1" dirty="0">
                <a:solidFill>
                  <a:schemeClr val="accent2">
                    <a:lumMod val="50000"/>
                  </a:schemeClr>
                </a:solidFill>
              </a:rPr>
              <a:t>Crown of Rejoicing </a:t>
            </a:r>
            <a:r>
              <a:rPr lang="en-IE" b="1" dirty="0">
                <a:solidFill>
                  <a:srgbClr val="008000"/>
                </a:solidFill>
              </a:rPr>
              <a:t>(I Thessalonians 2:19)</a:t>
            </a:r>
          </a:p>
          <a:p>
            <a:pPr lvl="3"/>
            <a:r>
              <a:rPr lang="en-IE" sz="2200" b="1" dirty="0">
                <a:solidFill>
                  <a:srgbClr val="660066"/>
                </a:solidFill>
              </a:rPr>
              <a:t>Those who have led others to Christ</a:t>
            </a:r>
          </a:p>
          <a:p>
            <a:pPr lvl="2"/>
            <a:r>
              <a:rPr lang="en-IE" sz="2400" b="1" dirty="0">
                <a:solidFill>
                  <a:schemeClr val="accent2">
                    <a:lumMod val="50000"/>
                  </a:schemeClr>
                </a:solidFill>
              </a:rPr>
              <a:t>Incorruptible Crown </a:t>
            </a:r>
            <a:r>
              <a:rPr lang="en-IE" b="1" dirty="0">
                <a:solidFill>
                  <a:srgbClr val="008000"/>
                </a:solidFill>
              </a:rPr>
              <a:t>(I Corinthians 9:25)</a:t>
            </a:r>
          </a:p>
          <a:p>
            <a:pPr lvl="3"/>
            <a:r>
              <a:rPr lang="en-IE" sz="2200" b="1" dirty="0">
                <a:solidFill>
                  <a:srgbClr val="660066"/>
                </a:solidFill>
              </a:rPr>
              <a:t>Those who kept the old nature in subjection </a:t>
            </a:r>
          </a:p>
        </p:txBody>
      </p:sp>
    </p:spTree>
    <p:extLst>
      <p:ext uri="{BB962C8B-B14F-4D97-AF65-F5344CB8AC3E}">
        <p14:creationId xmlns:p14="http://schemas.microsoft.com/office/powerpoint/2010/main" val="410507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5B111-B9D9-4FC4-B998-2803076649ED}"/>
              </a:ext>
            </a:extLst>
          </p:cNvPr>
          <p:cNvSpPr>
            <a:spLocks noGrp="1"/>
          </p:cNvSpPr>
          <p:nvPr>
            <p:ph type="title"/>
          </p:nvPr>
        </p:nvSpPr>
        <p:spPr>
          <a:xfrm>
            <a:off x="838200" y="130630"/>
            <a:ext cx="10515600" cy="892628"/>
          </a:xfrm>
        </p:spPr>
        <p:txBody>
          <a:bodyPr/>
          <a:lstStyle/>
          <a:p>
            <a:pPr algn="ctr"/>
            <a:r>
              <a:rPr lang="en-IE" b="1" dirty="0">
                <a:latin typeface="+mn-lt"/>
              </a:rPr>
              <a:t>SOME OF PAUL’S FRIENDS </a:t>
            </a:r>
            <a:r>
              <a:rPr lang="en-IE" sz="3200" b="1" dirty="0">
                <a:solidFill>
                  <a:srgbClr val="008000"/>
                </a:solidFill>
                <a:latin typeface="+mn-lt"/>
              </a:rPr>
              <a:t>II Timothy 4:9-15</a:t>
            </a:r>
            <a:endParaRPr lang="en-IE" dirty="0">
              <a:latin typeface="+mn-lt"/>
            </a:endParaRPr>
          </a:p>
        </p:txBody>
      </p:sp>
      <p:sp>
        <p:nvSpPr>
          <p:cNvPr id="3" name="Content Placeholder 2">
            <a:extLst>
              <a:ext uri="{FF2B5EF4-FFF2-40B4-BE49-F238E27FC236}">
                <a16:creationId xmlns:a16="http://schemas.microsoft.com/office/drawing/2014/main" id="{52DBF5C0-CD0C-424B-9079-253A0575B696}"/>
              </a:ext>
            </a:extLst>
          </p:cNvPr>
          <p:cNvSpPr>
            <a:spLocks noGrp="1"/>
          </p:cNvSpPr>
          <p:nvPr>
            <p:ph idx="1"/>
          </p:nvPr>
        </p:nvSpPr>
        <p:spPr>
          <a:xfrm>
            <a:off x="838200" y="1023258"/>
            <a:ext cx="10515600" cy="5704112"/>
          </a:xfrm>
        </p:spPr>
        <p:txBody>
          <a:bodyPr/>
          <a:lstStyle/>
          <a:p>
            <a:r>
              <a:rPr lang="en-IE" sz="3200" b="1" dirty="0">
                <a:solidFill>
                  <a:srgbClr val="0000FF"/>
                </a:solidFill>
              </a:rPr>
              <a:t>TIMOTHY – Inspiration</a:t>
            </a:r>
          </a:p>
          <a:p>
            <a:pPr lvl="1"/>
            <a:r>
              <a:rPr lang="en-IE" sz="2800" b="1" dirty="0">
                <a:solidFill>
                  <a:srgbClr val="FF0000"/>
                </a:solidFill>
              </a:rPr>
              <a:t>He was Paul’s Son in the faith – “dearly beloved son” </a:t>
            </a:r>
            <a:r>
              <a:rPr lang="en-IE" sz="2000" b="1" dirty="0">
                <a:solidFill>
                  <a:srgbClr val="008000"/>
                </a:solidFill>
              </a:rPr>
              <a:t>(1:2)</a:t>
            </a:r>
          </a:p>
          <a:p>
            <a:pPr lvl="1"/>
            <a:r>
              <a:rPr lang="en-IE" sz="2800" b="1" dirty="0">
                <a:solidFill>
                  <a:srgbClr val="FF0000"/>
                </a:solidFill>
              </a:rPr>
              <a:t>He was Paul’s Companion – “him would Paul have to go with him” </a:t>
            </a:r>
            <a:r>
              <a:rPr lang="en-IE" sz="2000" b="1" dirty="0">
                <a:solidFill>
                  <a:srgbClr val="008000"/>
                </a:solidFill>
              </a:rPr>
              <a:t>(Acts 16:3)</a:t>
            </a:r>
          </a:p>
          <a:p>
            <a:pPr lvl="1"/>
            <a:r>
              <a:rPr lang="en-IE" sz="2800" b="1" dirty="0">
                <a:solidFill>
                  <a:srgbClr val="FF0000"/>
                </a:solidFill>
              </a:rPr>
              <a:t>“I have no man like-minded” </a:t>
            </a:r>
            <a:r>
              <a:rPr lang="en-IE" sz="2000" b="1" dirty="0">
                <a:solidFill>
                  <a:srgbClr val="008000"/>
                </a:solidFill>
              </a:rPr>
              <a:t>(Philippians 2:20)</a:t>
            </a:r>
          </a:p>
          <a:p>
            <a:r>
              <a:rPr lang="en-IE" sz="3200" b="1" dirty="0">
                <a:solidFill>
                  <a:srgbClr val="0000FF"/>
                </a:solidFill>
              </a:rPr>
              <a:t>DEMAS – Deviation</a:t>
            </a:r>
          </a:p>
          <a:p>
            <a:pPr lvl="1"/>
            <a:r>
              <a:rPr lang="en-IE" sz="2800" b="1" dirty="0">
                <a:solidFill>
                  <a:srgbClr val="FF0000"/>
                </a:solidFill>
              </a:rPr>
              <a:t>“Demas … my fellow-worker” </a:t>
            </a:r>
            <a:r>
              <a:rPr lang="en-IE" sz="2000" b="1" dirty="0">
                <a:solidFill>
                  <a:srgbClr val="008000"/>
                </a:solidFill>
              </a:rPr>
              <a:t>(Philemon 24)</a:t>
            </a:r>
          </a:p>
          <a:p>
            <a:pPr lvl="1"/>
            <a:r>
              <a:rPr lang="en-IE" sz="2800" b="1" dirty="0">
                <a:solidFill>
                  <a:srgbClr val="FF0000"/>
                </a:solidFill>
              </a:rPr>
              <a:t>“Demas” (with no comment) </a:t>
            </a:r>
            <a:r>
              <a:rPr lang="en-IE" sz="2000" b="1" dirty="0">
                <a:solidFill>
                  <a:srgbClr val="008000"/>
                </a:solidFill>
              </a:rPr>
              <a:t>(Colossians 4:14)</a:t>
            </a:r>
          </a:p>
          <a:p>
            <a:pPr lvl="1"/>
            <a:r>
              <a:rPr lang="en-IE" sz="2800" b="1" dirty="0">
                <a:solidFill>
                  <a:srgbClr val="FF0000"/>
                </a:solidFill>
              </a:rPr>
              <a:t>“Demas has forsaken me having loved this present world” </a:t>
            </a:r>
            <a:r>
              <a:rPr lang="en-IE" sz="2000" b="1" dirty="0">
                <a:solidFill>
                  <a:srgbClr val="008000"/>
                </a:solidFill>
              </a:rPr>
              <a:t>(v 10)</a:t>
            </a:r>
          </a:p>
          <a:p>
            <a:r>
              <a:rPr lang="en-IE" sz="3200" b="1" dirty="0">
                <a:solidFill>
                  <a:srgbClr val="0000FF"/>
                </a:solidFill>
              </a:rPr>
              <a:t>CRESCENS/TITUS – Occupation</a:t>
            </a:r>
          </a:p>
          <a:p>
            <a:pPr lvl="1"/>
            <a:r>
              <a:rPr lang="en-IE" sz="2800" b="1" dirty="0">
                <a:solidFill>
                  <a:srgbClr val="FF0000"/>
                </a:solidFill>
              </a:rPr>
              <a:t>Both examples of involvement in the Lord’s work</a:t>
            </a:r>
          </a:p>
          <a:p>
            <a:pPr lvl="1"/>
            <a:r>
              <a:rPr lang="en-IE" sz="2800" b="1" dirty="0">
                <a:solidFill>
                  <a:srgbClr val="FF0000"/>
                </a:solidFill>
              </a:rPr>
              <a:t>Paul had sent </a:t>
            </a:r>
            <a:r>
              <a:rPr lang="en-IE" sz="2800" b="1" dirty="0" err="1">
                <a:solidFill>
                  <a:srgbClr val="FF0000"/>
                </a:solidFill>
              </a:rPr>
              <a:t>Crescens</a:t>
            </a:r>
            <a:r>
              <a:rPr lang="en-IE" sz="2800" b="1" dirty="0">
                <a:solidFill>
                  <a:srgbClr val="FF0000"/>
                </a:solidFill>
              </a:rPr>
              <a:t> to “Galatia” – Titus to “Dalmatia” </a:t>
            </a:r>
            <a:r>
              <a:rPr lang="en-IE" sz="2000" b="1" dirty="0">
                <a:solidFill>
                  <a:srgbClr val="008000"/>
                </a:solidFill>
              </a:rPr>
              <a:t>(v 10)</a:t>
            </a:r>
          </a:p>
        </p:txBody>
      </p:sp>
    </p:spTree>
    <p:extLst>
      <p:ext uri="{BB962C8B-B14F-4D97-AF65-F5344CB8AC3E}">
        <p14:creationId xmlns:p14="http://schemas.microsoft.com/office/powerpoint/2010/main" val="346343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8545D-FDBF-439B-A863-B297A8C69624}"/>
              </a:ext>
            </a:extLst>
          </p:cNvPr>
          <p:cNvSpPr>
            <a:spLocks noGrp="1"/>
          </p:cNvSpPr>
          <p:nvPr>
            <p:ph type="title"/>
          </p:nvPr>
        </p:nvSpPr>
        <p:spPr/>
        <p:txBody>
          <a:bodyPr/>
          <a:lstStyle/>
          <a:p>
            <a:pPr algn="ctr"/>
            <a:r>
              <a:rPr lang="en-IE" b="1" dirty="0">
                <a:latin typeface="+mn-lt"/>
              </a:rPr>
              <a:t>SOME OF PAUL’S FRIENDS </a:t>
            </a:r>
            <a:r>
              <a:rPr lang="en-IE" sz="3200" b="1" dirty="0">
                <a:solidFill>
                  <a:srgbClr val="008000"/>
                </a:solidFill>
                <a:latin typeface="+mn-lt"/>
              </a:rPr>
              <a:t>II Timothy 4:9-15</a:t>
            </a:r>
          </a:p>
        </p:txBody>
      </p:sp>
      <p:sp>
        <p:nvSpPr>
          <p:cNvPr id="3" name="Content Placeholder 2">
            <a:extLst>
              <a:ext uri="{FF2B5EF4-FFF2-40B4-BE49-F238E27FC236}">
                <a16:creationId xmlns:a16="http://schemas.microsoft.com/office/drawing/2014/main" id="{33258FCB-76C3-4FEB-821D-10BC2E813451}"/>
              </a:ext>
            </a:extLst>
          </p:cNvPr>
          <p:cNvSpPr>
            <a:spLocks noGrp="1"/>
          </p:cNvSpPr>
          <p:nvPr>
            <p:ph idx="1"/>
          </p:nvPr>
        </p:nvSpPr>
        <p:spPr>
          <a:xfrm>
            <a:off x="664029" y="1825625"/>
            <a:ext cx="10896600" cy="4351338"/>
          </a:xfrm>
        </p:spPr>
        <p:txBody>
          <a:bodyPr/>
          <a:lstStyle/>
          <a:p>
            <a:r>
              <a:rPr lang="en-IE" sz="3200" b="1" dirty="0">
                <a:solidFill>
                  <a:srgbClr val="0000FF"/>
                </a:solidFill>
              </a:rPr>
              <a:t>LUKE – Continuation</a:t>
            </a:r>
          </a:p>
          <a:p>
            <a:pPr lvl="1"/>
            <a:r>
              <a:rPr lang="en-IE" sz="2800" b="1" dirty="0">
                <a:solidFill>
                  <a:srgbClr val="FF0000"/>
                </a:solidFill>
              </a:rPr>
              <a:t>“The beloved physician” </a:t>
            </a:r>
            <a:r>
              <a:rPr lang="en-IE" sz="2000" b="1" dirty="0">
                <a:solidFill>
                  <a:srgbClr val="008000"/>
                </a:solidFill>
              </a:rPr>
              <a:t>(Colossians 4:14)</a:t>
            </a:r>
          </a:p>
          <a:p>
            <a:pPr lvl="1"/>
            <a:r>
              <a:rPr lang="en-IE" sz="2800" b="1" dirty="0">
                <a:solidFill>
                  <a:srgbClr val="FF0000"/>
                </a:solidFill>
              </a:rPr>
              <a:t>“Only Luke is with me” </a:t>
            </a:r>
            <a:r>
              <a:rPr lang="en-IE" sz="2000" b="1" dirty="0">
                <a:solidFill>
                  <a:srgbClr val="008000"/>
                </a:solidFill>
              </a:rPr>
              <a:t>(v 11)</a:t>
            </a:r>
          </a:p>
          <a:p>
            <a:r>
              <a:rPr lang="en-IE" sz="3200" b="1" dirty="0">
                <a:solidFill>
                  <a:srgbClr val="0000FF"/>
                </a:solidFill>
              </a:rPr>
              <a:t>MARK – Restoration</a:t>
            </a:r>
          </a:p>
          <a:p>
            <a:pPr lvl="1"/>
            <a:r>
              <a:rPr lang="en-IE" sz="2800" b="1" dirty="0">
                <a:solidFill>
                  <a:srgbClr val="FF0000"/>
                </a:solidFill>
              </a:rPr>
              <a:t>Proof that with God, </a:t>
            </a:r>
            <a:r>
              <a:rPr lang="en-IE" sz="2800" b="1" u="sng" dirty="0">
                <a:solidFill>
                  <a:srgbClr val="FF0000"/>
                </a:solidFill>
              </a:rPr>
              <a:t>FAILURE</a:t>
            </a:r>
            <a:r>
              <a:rPr lang="en-IE" sz="2800" b="1" dirty="0">
                <a:solidFill>
                  <a:srgbClr val="FF0000"/>
                </a:solidFill>
              </a:rPr>
              <a:t> is not </a:t>
            </a:r>
            <a:r>
              <a:rPr lang="en-IE" sz="2800" b="1" u="sng" dirty="0">
                <a:solidFill>
                  <a:srgbClr val="FF0000"/>
                </a:solidFill>
              </a:rPr>
              <a:t>FINAL</a:t>
            </a:r>
          </a:p>
          <a:p>
            <a:pPr lvl="1"/>
            <a:r>
              <a:rPr lang="en-IE" sz="2800" b="1" dirty="0">
                <a:solidFill>
                  <a:srgbClr val="FF0000"/>
                </a:solidFill>
              </a:rPr>
              <a:t>He had been a failure on Paul’s first missionary journey </a:t>
            </a:r>
            <a:r>
              <a:rPr lang="en-IE" sz="2000" b="1" dirty="0">
                <a:solidFill>
                  <a:srgbClr val="008000"/>
                </a:solidFill>
              </a:rPr>
              <a:t>(Acts 13:5,13)</a:t>
            </a:r>
          </a:p>
          <a:p>
            <a:pPr lvl="1"/>
            <a:r>
              <a:rPr lang="en-IE" sz="2800" b="1" dirty="0">
                <a:solidFill>
                  <a:srgbClr val="FF0000"/>
                </a:solidFill>
              </a:rPr>
              <a:t>“Bring him with you for he is profitable to me for the ministry” </a:t>
            </a:r>
            <a:r>
              <a:rPr lang="en-IE" sz="2000" b="1" dirty="0">
                <a:solidFill>
                  <a:srgbClr val="008000"/>
                </a:solidFill>
              </a:rPr>
              <a:t>(v 11)</a:t>
            </a:r>
          </a:p>
          <a:p>
            <a:endParaRPr lang="en-IE" dirty="0"/>
          </a:p>
        </p:txBody>
      </p:sp>
    </p:spTree>
    <p:extLst>
      <p:ext uri="{BB962C8B-B14F-4D97-AF65-F5344CB8AC3E}">
        <p14:creationId xmlns:p14="http://schemas.microsoft.com/office/powerpoint/2010/main" val="390338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A55B7-46CF-45D1-AE2D-8A293E3FC79E}"/>
              </a:ext>
            </a:extLst>
          </p:cNvPr>
          <p:cNvSpPr>
            <a:spLocks noGrp="1"/>
          </p:cNvSpPr>
          <p:nvPr>
            <p:ph type="title"/>
          </p:nvPr>
        </p:nvSpPr>
        <p:spPr>
          <a:xfrm>
            <a:off x="838200" y="174171"/>
            <a:ext cx="10515600" cy="740229"/>
          </a:xfrm>
        </p:spPr>
        <p:txBody>
          <a:bodyPr/>
          <a:lstStyle/>
          <a:p>
            <a:pPr algn="ctr"/>
            <a:r>
              <a:rPr lang="en-IE" b="1" dirty="0">
                <a:latin typeface="+mn-lt"/>
              </a:rPr>
              <a:t>SOME OF PAUL’S FRIENDS </a:t>
            </a:r>
            <a:r>
              <a:rPr lang="en-IE" sz="3200" b="1" dirty="0">
                <a:solidFill>
                  <a:srgbClr val="008000"/>
                </a:solidFill>
                <a:latin typeface="+mn-lt"/>
              </a:rPr>
              <a:t>II Timothy 4:9-15</a:t>
            </a:r>
            <a:endParaRPr lang="en-IE" dirty="0">
              <a:latin typeface="+mn-lt"/>
            </a:endParaRPr>
          </a:p>
        </p:txBody>
      </p:sp>
      <p:sp>
        <p:nvSpPr>
          <p:cNvPr id="3" name="Content Placeholder 2">
            <a:extLst>
              <a:ext uri="{FF2B5EF4-FFF2-40B4-BE49-F238E27FC236}">
                <a16:creationId xmlns:a16="http://schemas.microsoft.com/office/drawing/2014/main" id="{65792A58-CEFE-4004-A867-1086FF72B851}"/>
              </a:ext>
            </a:extLst>
          </p:cNvPr>
          <p:cNvSpPr>
            <a:spLocks noGrp="1"/>
          </p:cNvSpPr>
          <p:nvPr>
            <p:ph idx="1"/>
          </p:nvPr>
        </p:nvSpPr>
        <p:spPr>
          <a:xfrm>
            <a:off x="838200" y="914400"/>
            <a:ext cx="10515600" cy="5943600"/>
          </a:xfrm>
        </p:spPr>
        <p:txBody>
          <a:bodyPr>
            <a:normAutofit/>
          </a:bodyPr>
          <a:lstStyle/>
          <a:p>
            <a:r>
              <a:rPr lang="en-IE" sz="3200" b="1" dirty="0">
                <a:solidFill>
                  <a:srgbClr val="0000FF"/>
                </a:solidFill>
              </a:rPr>
              <a:t>TYCHICUS – Acceptation</a:t>
            </a:r>
          </a:p>
          <a:p>
            <a:pPr lvl="1"/>
            <a:r>
              <a:rPr lang="en-IE" sz="2800" b="1" dirty="0">
                <a:solidFill>
                  <a:srgbClr val="FF0000"/>
                </a:solidFill>
              </a:rPr>
              <a:t>Paul is asking Timothy to accept Tychicus to help him with the Lord’s work in Ephesus </a:t>
            </a:r>
            <a:r>
              <a:rPr lang="en-IE" sz="2000" b="1" dirty="0">
                <a:solidFill>
                  <a:srgbClr val="008000"/>
                </a:solidFill>
              </a:rPr>
              <a:t>(v 12)</a:t>
            </a:r>
          </a:p>
          <a:p>
            <a:pPr lvl="1"/>
            <a:r>
              <a:rPr lang="en-IE" sz="2800" b="1" dirty="0">
                <a:solidFill>
                  <a:srgbClr val="FF0000"/>
                </a:solidFill>
              </a:rPr>
              <a:t>In Colossians:</a:t>
            </a:r>
          </a:p>
          <a:p>
            <a:pPr lvl="2"/>
            <a:r>
              <a:rPr lang="en-IE" sz="2400" b="1" dirty="0">
                <a:solidFill>
                  <a:schemeClr val="accent2">
                    <a:lumMod val="50000"/>
                  </a:schemeClr>
                </a:solidFill>
              </a:rPr>
              <a:t>Relationship – “beloved brother”</a:t>
            </a:r>
          </a:p>
          <a:p>
            <a:pPr lvl="2"/>
            <a:r>
              <a:rPr lang="en-IE" sz="2400" b="1" dirty="0">
                <a:solidFill>
                  <a:schemeClr val="accent2">
                    <a:lumMod val="50000"/>
                  </a:schemeClr>
                </a:solidFill>
              </a:rPr>
              <a:t>Reliability – “a faithful minister”</a:t>
            </a:r>
          </a:p>
          <a:p>
            <a:pPr lvl="2"/>
            <a:r>
              <a:rPr lang="en-IE" sz="2400" b="1" dirty="0">
                <a:solidFill>
                  <a:schemeClr val="accent2">
                    <a:lumMod val="50000"/>
                  </a:schemeClr>
                </a:solidFill>
              </a:rPr>
              <a:t>Responsibility – “fellow-servant of the Lord” </a:t>
            </a:r>
            <a:r>
              <a:rPr lang="en-IE" b="1" dirty="0">
                <a:solidFill>
                  <a:srgbClr val="008000"/>
                </a:solidFill>
              </a:rPr>
              <a:t>(Colossians 4:7)</a:t>
            </a:r>
          </a:p>
          <a:p>
            <a:r>
              <a:rPr lang="en-IE" sz="3200" b="1" dirty="0">
                <a:solidFill>
                  <a:srgbClr val="0000FF"/>
                </a:solidFill>
              </a:rPr>
              <a:t>CARPUS – Preservation</a:t>
            </a:r>
          </a:p>
          <a:p>
            <a:pPr lvl="1"/>
            <a:r>
              <a:rPr lang="en-IE" sz="2800" b="1" dirty="0">
                <a:solidFill>
                  <a:srgbClr val="FF0000"/>
                </a:solidFill>
              </a:rPr>
              <a:t>Paul had left certain belongings with him at Troas </a:t>
            </a:r>
            <a:r>
              <a:rPr lang="en-IE" sz="2000" b="1" dirty="0">
                <a:solidFill>
                  <a:srgbClr val="008000"/>
                </a:solidFill>
              </a:rPr>
              <a:t>(v 13)</a:t>
            </a:r>
          </a:p>
          <a:p>
            <a:pPr lvl="1"/>
            <a:r>
              <a:rPr lang="en-IE" sz="2800" b="1" dirty="0">
                <a:solidFill>
                  <a:srgbClr val="FF0000"/>
                </a:solidFill>
              </a:rPr>
              <a:t>He knew that Carpus would safely look after them</a:t>
            </a:r>
          </a:p>
          <a:p>
            <a:r>
              <a:rPr lang="en-IE" sz="3200" b="1" dirty="0">
                <a:solidFill>
                  <a:srgbClr val="0000FF"/>
                </a:solidFill>
              </a:rPr>
              <a:t>ALEXANDER – Opposition</a:t>
            </a:r>
          </a:p>
          <a:p>
            <a:pPr lvl="1"/>
            <a:r>
              <a:rPr lang="en-IE" sz="2800" b="1" dirty="0">
                <a:solidFill>
                  <a:srgbClr val="FF0000"/>
                </a:solidFill>
              </a:rPr>
              <a:t>He opposed Paul and the gospel – “did me much harm” </a:t>
            </a:r>
            <a:r>
              <a:rPr lang="en-IE" sz="2000" b="1" dirty="0">
                <a:solidFill>
                  <a:srgbClr val="008000"/>
                </a:solidFill>
              </a:rPr>
              <a:t>(v 14)</a:t>
            </a:r>
          </a:p>
          <a:p>
            <a:pPr lvl="1"/>
            <a:r>
              <a:rPr lang="en-IE" sz="2800" b="1" dirty="0">
                <a:solidFill>
                  <a:srgbClr val="FF0000"/>
                </a:solidFill>
              </a:rPr>
              <a:t>Warning:  “May the Lord reward him according to his works” </a:t>
            </a:r>
            <a:r>
              <a:rPr lang="en-IE" sz="2000" b="1" dirty="0">
                <a:solidFill>
                  <a:srgbClr val="008000"/>
                </a:solidFill>
              </a:rPr>
              <a:t>(v 14)</a:t>
            </a:r>
          </a:p>
        </p:txBody>
      </p:sp>
    </p:spTree>
    <p:extLst>
      <p:ext uri="{BB962C8B-B14F-4D97-AF65-F5344CB8AC3E}">
        <p14:creationId xmlns:p14="http://schemas.microsoft.com/office/powerpoint/2010/main" val="221933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1F175-29AD-46FD-81E3-B70616248F7D}"/>
              </a:ext>
            </a:extLst>
          </p:cNvPr>
          <p:cNvSpPr>
            <a:spLocks noGrp="1"/>
          </p:cNvSpPr>
          <p:nvPr>
            <p:ph type="title"/>
          </p:nvPr>
        </p:nvSpPr>
        <p:spPr/>
        <p:txBody>
          <a:bodyPr/>
          <a:lstStyle/>
          <a:p>
            <a:r>
              <a:rPr lang="en-IE" b="1" dirty="0">
                <a:latin typeface="+mn-lt"/>
              </a:rPr>
              <a:t>LAST RECORDED WORDS </a:t>
            </a:r>
            <a:r>
              <a:rPr lang="en-IE" sz="3200" b="1" dirty="0">
                <a:solidFill>
                  <a:srgbClr val="008000"/>
                </a:solidFill>
                <a:latin typeface="+mn-lt"/>
              </a:rPr>
              <a:t>(II Timothy 4:16-22)</a:t>
            </a:r>
          </a:p>
        </p:txBody>
      </p:sp>
      <p:sp>
        <p:nvSpPr>
          <p:cNvPr id="3" name="Content Placeholder 2">
            <a:extLst>
              <a:ext uri="{FF2B5EF4-FFF2-40B4-BE49-F238E27FC236}">
                <a16:creationId xmlns:a16="http://schemas.microsoft.com/office/drawing/2014/main" id="{D41121E4-70F1-4738-9C06-11B42D2F67F6}"/>
              </a:ext>
            </a:extLst>
          </p:cNvPr>
          <p:cNvSpPr>
            <a:spLocks noGrp="1"/>
          </p:cNvSpPr>
          <p:nvPr>
            <p:ph idx="1"/>
          </p:nvPr>
        </p:nvSpPr>
        <p:spPr>
          <a:xfrm>
            <a:off x="838200" y="1825625"/>
            <a:ext cx="10515600" cy="4934404"/>
          </a:xfrm>
        </p:spPr>
        <p:txBody>
          <a:bodyPr>
            <a:normAutofit lnSpcReduction="10000"/>
          </a:bodyPr>
          <a:lstStyle/>
          <a:p>
            <a:r>
              <a:rPr lang="en-IE" sz="3200" b="1" dirty="0">
                <a:solidFill>
                  <a:srgbClr val="0000FF"/>
                </a:solidFill>
              </a:rPr>
              <a:t>His Power</a:t>
            </a:r>
          </a:p>
          <a:p>
            <a:pPr lvl="1"/>
            <a:r>
              <a:rPr lang="en-IE" sz="2800" b="1" dirty="0">
                <a:solidFill>
                  <a:srgbClr val="FF0000"/>
                </a:solidFill>
              </a:rPr>
              <a:t>“The Lord stood with me and strengthened me” </a:t>
            </a:r>
            <a:r>
              <a:rPr lang="en-IE" sz="2000" b="1" dirty="0">
                <a:solidFill>
                  <a:srgbClr val="008000"/>
                </a:solidFill>
              </a:rPr>
              <a:t>(v 17)</a:t>
            </a:r>
          </a:p>
          <a:p>
            <a:pPr lvl="1"/>
            <a:r>
              <a:rPr lang="en-IE" sz="2800" b="1" dirty="0">
                <a:solidFill>
                  <a:srgbClr val="FF0000"/>
                </a:solidFill>
              </a:rPr>
              <a:t>“I can do all things through Christ who strengthens me”      </a:t>
            </a:r>
            <a:r>
              <a:rPr lang="en-IE" sz="2000" b="1" dirty="0">
                <a:solidFill>
                  <a:srgbClr val="008000"/>
                </a:solidFill>
              </a:rPr>
              <a:t>(Philippians 4:13)</a:t>
            </a:r>
          </a:p>
          <a:p>
            <a:r>
              <a:rPr lang="en-IE" sz="3200" b="1" dirty="0">
                <a:solidFill>
                  <a:srgbClr val="0000FF"/>
                </a:solidFill>
              </a:rPr>
              <a:t>His Preaching</a:t>
            </a:r>
          </a:p>
          <a:p>
            <a:pPr lvl="1"/>
            <a:r>
              <a:rPr lang="en-IE" sz="2800" b="1" dirty="0">
                <a:solidFill>
                  <a:srgbClr val="FF0000"/>
                </a:solidFill>
              </a:rPr>
              <a:t>“… so that the message might be fully preached through me and that all the Gentiles might hear” </a:t>
            </a:r>
            <a:r>
              <a:rPr lang="en-IE" sz="2000" b="1" dirty="0">
                <a:solidFill>
                  <a:srgbClr val="008000"/>
                </a:solidFill>
              </a:rPr>
              <a:t>(v 17)</a:t>
            </a:r>
          </a:p>
          <a:p>
            <a:r>
              <a:rPr lang="en-IE" sz="3200" b="1" dirty="0">
                <a:solidFill>
                  <a:srgbClr val="0000FF"/>
                </a:solidFill>
              </a:rPr>
              <a:t>His Preservation</a:t>
            </a:r>
          </a:p>
          <a:p>
            <a:pPr lvl="1"/>
            <a:r>
              <a:rPr lang="en-IE" sz="2800" b="1" dirty="0">
                <a:solidFill>
                  <a:srgbClr val="FF0000"/>
                </a:solidFill>
              </a:rPr>
              <a:t>“I was delivered out of the mouth of the lion” </a:t>
            </a:r>
            <a:r>
              <a:rPr lang="en-IE" sz="2000" b="1" dirty="0">
                <a:solidFill>
                  <a:srgbClr val="008000"/>
                </a:solidFill>
              </a:rPr>
              <a:t>(v 17)</a:t>
            </a:r>
          </a:p>
          <a:p>
            <a:pPr lvl="1"/>
            <a:r>
              <a:rPr lang="en-IE" sz="2800" b="1" dirty="0">
                <a:solidFill>
                  <a:srgbClr val="FF0000"/>
                </a:solidFill>
              </a:rPr>
              <a:t>“The Lord will deliver me from every evil work and preserve me for His heavenly kingdom” </a:t>
            </a:r>
            <a:r>
              <a:rPr lang="en-IE" sz="2000" b="1" dirty="0">
                <a:solidFill>
                  <a:srgbClr val="008000"/>
                </a:solidFill>
              </a:rPr>
              <a:t>(v 18)</a:t>
            </a:r>
          </a:p>
        </p:txBody>
      </p:sp>
    </p:spTree>
    <p:extLst>
      <p:ext uri="{BB962C8B-B14F-4D97-AF65-F5344CB8AC3E}">
        <p14:creationId xmlns:p14="http://schemas.microsoft.com/office/powerpoint/2010/main" val="358406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31CFC-B620-4DFB-8634-83105341DBF0}"/>
              </a:ext>
            </a:extLst>
          </p:cNvPr>
          <p:cNvSpPr>
            <a:spLocks noGrp="1"/>
          </p:cNvSpPr>
          <p:nvPr>
            <p:ph type="title"/>
          </p:nvPr>
        </p:nvSpPr>
        <p:spPr/>
        <p:txBody>
          <a:bodyPr/>
          <a:lstStyle/>
          <a:p>
            <a:pPr algn="ctr"/>
            <a:r>
              <a:rPr lang="en-IE" b="1" dirty="0">
                <a:latin typeface="+mn-lt"/>
              </a:rPr>
              <a:t>LAST RECORDED WORDS </a:t>
            </a:r>
            <a:r>
              <a:rPr lang="en-IE" sz="3200" b="1" dirty="0">
                <a:solidFill>
                  <a:srgbClr val="008000"/>
                </a:solidFill>
                <a:latin typeface="+mn-lt"/>
              </a:rPr>
              <a:t>(II Timothy 4:16-22)</a:t>
            </a:r>
            <a:endParaRPr lang="en-IE" dirty="0">
              <a:latin typeface="+mn-lt"/>
            </a:endParaRPr>
          </a:p>
        </p:txBody>
      </p:sp>
      <p:sp>
        <p:nvSpPr>
          <p:cNvPr id="3" name="Content Placeholder 2">
            <a:extLst>
              <a:ext uri="{FF2B5EF4-FFF2-40B4-BE49-F238E27FC236}">
                <a16:creationId xmlns:a16="http://schemas.microsoft.com/office/drawing/2014/main" id="{6CA11B63-341B-4831-ACD7-5594AAF8DBA2}"/>
              </a:ext>
            </a:extLst>
          </p:cNvPr>
          <p:cNvSpPr>
            <a:spLocks noGrp="1"/>
          </p:cNvSpPr>
          <p:nvPr>
            <p:ph idx="1"/>
          </p:nvPr>
        </p:nvSpPr>
        <p:spPr>
          <a:xfrm>
            <a:off x="838200" y="2329543"/>
            <a:ext cx="10515600" cy="3847420"/>
          </a:xfrm>
        </p:spPr>
        <p:txBody>
          <a:bodyPr>
            <a:normAutofit/>
          </a:bodyPr>
          <a:lstStyle/>
          <a:p>
            <a:pPr marL="0" indent="0" algn="ctr">
              <a:buNone/>
            </a:pPr>
            <a:r>
              <a:rPr lang="en-IE" sz="4000" b="1" dirty="0">
                <a:solidFill>
                  <a:srgbClr val="003399"/>
                </a:solidFill>
              </a:rPr>
              <a:t>“To Him be glory for ever and ever. Amen!” </a:t>
            </a:r>
            <a:r>
              <a:rPr lang="en-IE" sz="2000" b="1" dirty="0">
                <a:solidFill>
                  <a:srgbClr val="008000"/>
                </a:solidFill>
              </a:rPr>
              <a:t>(v 18)</a:t>
            </a:r>
          </a:p>
          <a:p>
            <a:pPr marL="0" indent="0" algn="ctr">
              <a:buNone/>
            </a:pPr>
            <a:endParaRPr lang="en-IE" sz="2000" b="1" dirty="0">
              <a:solidFill>
                <a:srgbClr val="008000"/>
              </a:solidFill>
            </a:endParaRPr>
          </a:p>
          <a:p>
            <a:pPr marL="0" indent="0" algn="ctr">
              <a:buNone/>
            </a:pPr>
            <a:r>
              <a:rPr lang="en-IE" sz="4000" b="1" dirty="0">
                <a:solidFill>
                  <a:srgbClr val="FF0000"/>
                </a:solidFill>
              </a:rPr>
              <a:t>“The Lord Jesus Christ be with your spirit”</a:t>
            </a:r>
            <a:r>
              <a:rPr lang="en-IE" sz="4000" b="1" dirty="0"/>
              <a:t> </a:t>
            </a:r>
            <a:r>
              <a:rPr lang="en-IE" sz="2000" b="1" dirty="0">
                <a:solidFill>
                  <a:srgbClr val="008000"/>
                </a:solidFill>
              </a:rPr>
              <a:t>(v 22)</a:t>
            </a:r>
          </a:p>
          <a:p>
            <a:pPr marL="0" indent="0" algn="ctr">
              <a:buNone/>
            </a:pPr>
            <a:endParaRPr lang="en-IE" sz="2000" b="1" dirty="0">
              <a:solidFill>
                <a:srgbClr val="008000"/>
              </a:solidFill>
            </a:endParaRPr>
          </a:p>
          <a:p>
            <a:pPr marL="0" indent="0" algn="ctr">
              <a:buNone/>
            </a:pPr>
            <a:r>
              <a:rPr lang="en-IE" sz="4000" b="1" dirty="0">
                <a:solidFill>
                  <a:schemeClr val="accent2">
                    <a:lumMod val="50000"/>
                  </a:schemeClr>
                </a:solidFill>
              </a:rPr>
              <a:t>“Grace be with you.  Amen!” </a:t>
            </a:r>
            <a:r>
              <a:rPr lang="en-IE" sz="2000" b="1" dirty="0">
                <a:solidFill>
                  <a:srgbClr val="008000"/>
                </a:solidFill>
              </a:rPr>
              <a:t>(v 22)</a:t>
            </a:r>
          </a:p>
        </p:txBody>
      </p:sp>
    </p:spTree>
    <p:extLst>
      <p:ext uri="{BB962C8B-B14F-4D97-AF65-F5344CB8AC3E}">
        <p14:creationId xmlns:p14="http://schemas.microsoft.com/office/powerpoint/2010/main" val="234223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568</TotalTime>
  <Words>1113</Words>
  <Application>Microsoft Office PowerPoint</Application>
  <PresentationFormat>Widescreen</PresentationFormat>
  <Paragraphs>106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NORTHAMPTON Bible Study Weekend 26th – 28th August 2022 </vt:lpstr>
      <vt:lpstr>PAUL’S FINAL CHARGE (II Timothy 4:1-5)</vt:lpstr>
      <vt:lpstr>PAUL’S FINAL CHARGE (II Timothy 4:1-5)</vt:lpstr>
      <vt:lpstr>PAUL’S FINAL CHARGE (II Timothy 4:1-5)</vt:lpstr>
      <vt:lpstr>PAUL’S FINISHED COURSE (II Timothy 4:6-8)</vt:lpstr>
      <vt:lpstr>PAUL’S FINISHED COURSE (II Timothy 4:6-8)</vt:lpstr>
      <vt:lpstr>PAUL’S FINISHED COURSE (II Timothy 4:6-8)</vt:lpstr>
      <vt:lpstr>SOME OF PAUL’S FRIENDS II Timothy 4:9-15</vt:lpstr>
      <vt:lpstr>SOME OF PAUL’S FRIENDS II Timothy 4:9-15</vt:lpstr>
      <vt:lpstr>SOME OF PAUL’S FRIENDS II Timothy 4:9-15</vt:lpstr>
      <vt:lpstr>LAST RECORDED WORDS (II Timothy 4:16-22)</vt:lpstr>
      <vt:lpstr>LAST RECORDED WORDS (II Timothy 4:16-22)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GOREY CHRISTIAN ASSEMBLY “Away” Weekend at Ovoca Manor 14th – 16th September 2018</dc:title>
  <dc:creator>Noel McMeekin</dc:creator>
  <cp:lastModifiedBy>NandL McMeekin</cp:lastModifiedBy>
  <cp:revision>20</cp:revision>
  <dcterms:created xsi:type="dcterms:W3CDTF">2018-08-28T14:38:32Z</dcterms:created>
  <dcterms:modified xsi:type="dcterms:W3CDTF">2022-07-30T11:41:57Z</dcterms:modified>
</cp:coreProperties>
</file>