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65" d="100"/>
          <a:sy n="65" d="100"/>
        </p:scale>
        <p:origin x="48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3A65E-E843-43AE-B509-C72F58C06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EA8F81-7987-4F2D-90BD-3FFBF7D015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F7D3A-066A-4B81-9D5F-635A5EAB2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55221-92F5-4ABC-B2BA-5440FDF9A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FB5FA-EEA7-46A7-9165-0D1B6E30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256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A8144-F020-4613-A3D5-0FCE7AAA1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B3F0A-922F-47BF-A175-7B0A688D3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C1D57-7CDA-4AFC-886D-3D987CE4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8A265-0A46-4078-BC21-D6482194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BE08B-F7CF-430B-AB5B-E5FD4C14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264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E7C14-9AD2-44DF-9312-02FC51500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0F445-E6DF-4C6A-A1E0-D90FF2EF3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3FA94-4047-4AD2-BE4F-F9C6B575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0E5A0-B461-4B52-AE51-9BC27803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39A5C-6E8E-46AC-9D63-C87B21A17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4658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D2437-A0A4-4B5A-B669-8C46CAF58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CCFFE-07B5-4875-ADBB-F03FF81D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52FF5A-6E50-4218-A6B3-2FFAB1899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FF384-9E4C-464A-BE5C-48D540C8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AC42A1-4157-43CB-9AA7-303AD5C0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64264-F9A4-49D5-9ED4-D93ADE5AE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223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A3592-9247-4A3C-BF4D-D394433D1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68D26-D3D0-47A3-8A83-489D7BDFE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49C8E-76F2-4852-AD4C-4502D3670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D1C180-4C1E-46B1-AA34-0F30E5DFC2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54DC3-2FD6-4B58-AFC6-0DBBB0A3C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4CBEC6-C321-431D-98D2-5697969C6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5C7BA1-6FC6-4491-ADE5-68B10FD4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42232E-B7C8-4B2C-9F96-01EE5116A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802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3CCA-13FC-4245-9094-A3417125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D6ED51-4D04-46DC-A322-6ED76BF6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19B59B-8E5B-467F-A99F-FC75FBC1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EFC15-2F48-4E8C-B649-4E228ACF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753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7FB84-AA36-4880-A6ED-F18A88E3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57007-0D5C-47A4-8F9F-BF54C3303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048A0-444F-4387-BD90-6F2E822D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136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2FA3F-58D6-4B2D-848A-71F20D1F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12435-7BF5-45C1-B4B2-BDB44D19B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7A59F-38D5-44DB-8821-CC022F6BF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2A5DF-70FE-4ADD-8A47-AC68D4907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933EC-FFEB-4F8F-A49B-3C510AED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6D207-B445-4A1E-9F0B-42008D7E4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16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BF9F-9E16-4F20-B6E7-E1A4F8994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A77C05-A4FB-4DAE-AA1D-F9FB147E7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19ED2-D587-4D15-83F1-BA766F5AD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2D1EC-5FA7-484E-84E7-07737BEE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ABDC4-754E-42E2-8067-064C02453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DFEE8-B345-496F-AD1F-E12931DB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6407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1B96-A9B3-4617-8016-ECE47E96E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9C8BAA-0ACF-40AF-BBA4-10C2C0B4C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E75E5-8025-4CAE-879E-545D0F50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9368B-687C-4332-9924-C4C9263B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19D72-1BDA-4C46-AF9A-C5803374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048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6FE20C-8289-49CF-A660-579B70594F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EEFDD-AD8A-40AD-90BD-5840990D0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46995-4285-43F8-9217-C3C11522B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F708-BED5-4F69-BDED-2B32BA652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5FD32-46D9-4170-9537-F6EB6951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511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D4FFF-3B16-4E50-86A2-BCB0AC2BD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FE97C-0C2A-4CE3-A255-73D5B11A5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16225-1699-4375-92C3-562ABF978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38D5A-4755-4414-916E-9C8DA63B13D9}" type="datetimeFigureOut">
              <a:rPr lang="en-IE" smtClean="0"/>
              <a:t>25/08/2022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A0804-AAEB-45FF-B7A4-A152312C2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03280-D674-43A7-B57F-A9FBA3D2F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0D8B3-5EAE-4518-AFD2-1417350288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389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A9F9-1452-42A1-8F81-D67AB436C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2310" y="1499275"/>
            <a:ext cx="8426585" cy="1990447"/>
          </a:xfrm>
        </p:spPr>
        <p:txBody>
          <a:bodyPr>
            <a:normAutofit/>
          </a:bodyPr>
          <a:lstStyle/>
          <a:p>
            <a:r>
              <a:rPr lang="en-IE" sz="5400" b="1" dirty="0">
                <a:latin typeface="+mn-lt"/>
              </a:rPr>
              <a:t>NORTHAMPTON</a:t>
            </a:r>
            <a:br>
              <a:rPr lang="en-IE" b="1" dirty="0"/>
            </a:br>
            <a:r>
              <a:rPr lang="en-IE" sz="4000" b="1" dirty="0">
                <a:solidFill>
                  <a:srgbClr val="0033CC"/>
                </a:solidFill>
                <a:latin typeface="+mn-lt"/>
              </a:rPr>
              <a:t>Bible Teaching Weekend</a:t>
            </a:r>
            <a:br>
              <a:rPr lang="en-IE" b="1" dirty="0"/>
            </a:br>
            <a:r>
              <a:rPr lang="en-IE" sz="3600" b="1" dirty="0">
                <a:solidFill>
                  <a:srgbClr val="FF0000"/>
                </a:solidFill>
                <a:latin typeface="+mn-lt"/>
              </a:rPr>
              <a:t>26</a:t>
            </a:r>
            <a:r>
              <a:rPr lang="en-IE" sz="3600" b="1" baseline="30000" dirty="0">
                <a:solidFill>
                  <a:srgbClr val="FF0000"/>
                </a:solidFill>
                <a:latin typeface="+mn-lt"/>
              </a:rPr>
              <a:t>th</a:t>
            </a:r>
            <a:r>
              <a:rPr lang="en-IE" sz="3600" b="1" dirty="0">
                <a:solidFill>
                  <a:srgbClr val="FF0000"/>
                </a:solidFill>
                <a:latin typeface="+mn-lt"/>
              </a:rPr>
              <a:t> – 28</a:t>
            </a:r>
            <a:r>
              <a:rPr lang="en-IE" sz="3600" b="1" baseline="30000" dirty="0">
                <a:solidFill>
                  <a:srgbClr val="FF0000"/>
                </a:solidFill>
                <a:latin typeface="+mn-lt"/>
              </a:rPr>
              <a:t>th</a:t>
            </a:r>
            <a:r>
              <a:rPr lang="en-IE" sz="3600" b="1" dirty="0">
                <a:solidFill>
                  <a:srgbClr val="FF0000"/>
                </a:solidFill>
                <a:latin typeface="+mn-lt"/>
              </a:rPr>
              <a:t> August 2022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BABD8-34A6-4E4B-8C2B-F0F422007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836504"/>
            <a:ext cx="6858000" cy="1818861"/>
          </a:xfrm>
        </p:spPr>
        <p:txBody>
          <a:bodyPr>
            <a:normAutofit/>
          </a:bodyPr>
          <a:lstStyle/>
          <a:p>
            <a:r>
              <a:rPr lang="en-IE" sz="3600" b="1" dirty="0">
                <a:solidFill>
                  <a:srgbClr val="7030A0"/>
                </a:solidFill>
              </a:rPr>
              <a:t>SESSION FOUR</a:t>
            </a:r>
          </a:p>
          <a:p>
            <a:r>
              <a:rPr lang="en-IE" sz="3600" b="1" dirty="0">
                <a:solidFill>
                  <a:srgbClr val="0033CC"/>
                </a:solidFill>
              </a:rPr>
              <a:t>“Contrast in Desires”</a:t>
            </a:r>
          </a:p>
          <a:p>
            <a:r>
              <a:rPr lang="en-IE" b="1" dirty="0">
                <a:solidFill>
                  <a:srgbClr val="008000"/>
                </a:solidFill>
              </a:rPr>
              <a:t>II Timothy Chapter 3</a:t>
            </a:r>
          </a:p>
        </p:txBody>
      </p:sp>
    </p:spTree>
    <p:extLst>
      <p:ext uri="{BB962C8B-B14F-4D97-AF65-F5344CB8AC3E}">
        <p14:creationId xmlns:p14="http://schemas.microsoft.com/office/powerpoint/2010/main" val="2576682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94845-022E-45FE-B2B1-28917B4B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727"/>
            <a:ext cx="10515600" cy="738909"/>
          </a:xfrm>
        </p:spPr>
        <p:txBody>
          <a:bodyPr>
            <a:normAutofit/>
          </a:bodyPr>
          <a:lstStyle/>
          <a:p>
            <a:pPr algn="ctr"/>
            <a:r>
              <a:rPr lang="en-IE" b="1" dirty="0">
                <a:latin typeface="+mn-lt"/>
              </a:rPr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E0423-DC16-4337-B2BB-01CF3C615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545"/>
            <a:ext cx="10515600" cy="5518728"/>
          </a:xfrm>
        </p:spPr>
        <p:txBody>
          <a:bodyPr>
            <a:normAutofit lnSpcReduction="10000"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“LAST DAYS” (also “latter days”)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Generally used in Scripture to describe prophetically those days when God draws to a conclusion His working with a people, or nation</a:t>
            </a:r>
          </a:p>
          <a:p>
            <a:pPr lvl="1"/>
            <a:r>
              <a:rPr lang="en-IE" sz="2800" b="1" u="sng" dirty="0">
                <a:solidFill>
                  <a:srgbClr val="FF0000"/>
                </a:solidFill>
              </a:rPr>
              <a:t>Old Testament</a:t>
            </a:r>
            <a:r>
              <a:rPr lang="en-IE" sz="2800" b="1" dirty="0">
                <a:solidFill>
                  <a:srgbClr val="FF0000"/>
                </a:solidFill>
              </a:rPr>
              <a:t>:  Mostly refers to the consummation of God’s working with Israel </a:t>
            </a:r>
            <a:r>
              <a:rPr lang="en-IE" sz="2000" b="1" dirty="0">
                <a:solidFill>
                  <a:srgbClr val="008000"/>
                </a:solidFill>
              </a:rPr>
              <a:t>(Deuteronomy 31:29; Ezekiel 38:16; Hosea 3:5; Micah 4:1)</a:t>
            </a:r>
          </a:p>
          <a:p>
            <a:pPr lvl="1"/>
            <a:r>
              <a:rPr lang="en-IE" sz="2800" b="1" u="sng" dirty="0">
                <a:solidFill>
                  <a:srgbClr val="FF0000"/>
                </a:solidFill>
              </a:rPr>
              <a:t>New Testament</a:t>
            </a:r>
            <a:r>
              <a:rPr lang="en-IE" sz="2800" b="1" dirty="0">
                <a:solidFill>
                  <a:srgbClr val="FF0000"/>
                </a:solidFill>
              </a:rPr>
              <a:t>:  Usually refers to the end of God’s dealings with the Church prior to the Lord’s Return </a:t>
            </a:r>
            <a:r>
              <a:rPr lang="en-IE" sz="2000" b="1" dirty="0">
                <a:solidFill>
                  <a:srgbClr val="008000"/>
                </a:solidFill>
              </a:rPr>
              <a:t>(James 5:3; I Peter 1:5; II Peter 3:3)</a:t>
            </a:r>
            <a:endParaRPr lang="en-IE" sz="2800" b="1" dirty="0">
              <a:solidFill>
                <a:srgbClr val="008000"/>
              </a:solidFill>
            </a:endParaRPr>
          </a:p>
          <a:p>
            <a:r>
              <a:rPr lang="en-IE" sz="3200" b="1" dirty="0">
                <a:solidFill>
                  <a:srgbClr val="0033CC"/>
                </a:solidFill>
              </a:rPr>
              <a:t>APOSTASY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Not a Bible word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Commonly used to describe one who has “fallen away” from professing Christianity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Someone who consciously decides to reject the truth he once professed to believe  </a:t>
            </a:r>
          </a:p>
        </p:txBody>
      </p:sp>
    </p:spTree>
    <p:extLst>
      <p:ext uri="{BB962C8B-B14F-4D97-AF65-F5344CB8AC3E}">
        <p14:creationId xmlns:p14="http://schemas.microsoft.com/office/powerpoint/2010/main" val="51835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B41A5-54A5-491B-9890-D22B3E6A5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65"/>
            <a:ext cx="10515600" cy="757380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EXPECTATION OF SIN </a:t>
            </a:r>
            <a:r>
              <a:rPr lang="en-IE" sz="3200" b="1" dirty="0">
                <a:solidFill>
                  <a:srgbClr val="008000"/>
                </a:solidFill>
                <a:latin typeface="+mn-lt"/>
              </a:rPr>
              <a:t>(II Timothy 3:1-4)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2FA7D-5BE7-48B0-916A-EFD47BADA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1345"/>
            <a:ext cx="10515600" cy="5712690"/>
          </a:xfrm>
        </p:spPr>
        <p:txBody>
          <a:bodyPr>
            <a:normAutofit lnSpcReduction="10000"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Sins that will escalate in the world prior to the Lord’s Return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Will also escalate among those who profess Christianity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Four Thoughts which Sum Up these Sins: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Lovers of Self </a:t>
            </a:r>
            <a:r>
              <a:rPr lang="en-IE" sz="2000" b="1" dirty="0">
                <a:solidFill>
                  <a:srgbClr val="008000"/>
                </a:solidFill>
              </a:rPr>
              <a:t>(v 2)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The Saviour said, “Love one another as I have loved you” </a:t>
            </a:r>
            <a:r>
              <a:rPr lang="en-IE" b="1" dirty="0">
                <a:solidFill>
                  <a:srgbClr val="008000"/>
                </a:solidFill>
              </a:rPr>
              <a:t>(John 15:12)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Lovers of Money </a:t>
            </a:r>
            <a:r>
              <a:rPr lang="en-IE" sz="2000" b="1" dirty="0">
                <a:solidFill>
                  <a:srgbClr val="008000"/>
                </a:solidFill>
              </a:rPr>
              <a:t>(v 2)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“The love of money is the root of all evil” </a:t>
            </a:r>
            <a:r>
              <a:rPr lang="en-IE" b="1" dirty="0">
                <a:solidFill>
                  <a:srgbClr val="008000"/>
                </a:solidFill>
              </a:rPr>
              <a:t>(I Timothy 6:9)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Lovers of Pleasure </a:t>
            </a:r>
            <a:r>
              <a:rPr lang="en-IE" sz="2000" b="1" dirty="0">
                <a:solidFill>
                  <a:srgbClr val="008000"/>
                </a:solidFill>
              </a:rPr>
              <a:t>(v 4)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“He who loves pleasure shall be a poor man” </a:t>
            </a:r>
            <a:r>
              <a:rPr lang="en-IE" b="1" dirty="0">
                <a:solidFill>
                  <a:srgbClr val="008000"/>
                </a:solidFill>
              </a:rPr>
              <a:t>(Proverbs 21:17)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“She who lives in pleasure is dead while she lives” </a:t>
            </a:r>
            <a:r>
              <a:rPr lang="en-IE" b="1" dirty="0">
                <a:solidFill>
                  <a:srgbClr val="008000"/>
                </a:solidFill>
              </a:rPr>
              <a:t>(I Timothy 5:6)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NOT Lovers of God </a:t>
            </a:r>
            <a:r>
              <a:rPr lang="en-IE" sz="2000" b="1" dirty="0">
                <a:solidFill>
                  <a:srgbClr val="008000"/>
                </a:solidFill>
              </a:rPr>
              <a:t>(v 4)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“Love the Lord your God with all your heart … soul… mind … strength” </a:t>
            </a:r>
            <a:r>
              <a:rPr lang="en-IE" b="1" dirty="0">
                <a:solidFill>
                  <a:srgbClr val="008000"/>
                </a:solidFill>
              </a:rPr>
              <a:t>(Mark 12:30)</a:t>
            </a:r>
          </a:p>
          <a:p>
            <a:pPr lvl="2"/>
            <a:r>
              <a:rPr lang="en-IE" sz="2400" b="1" dirty="0">
                <a:solidFill>
                  <a:srgbClr val="660033"/>
                </a:solidFill>
              </a:rPr>
              <a:t>MY GREATEST LOVE IS __________?</a:t>
            </a:r>
          </a:p>
        </p:txBody>
      </p:sp>
    </p:spTree>
    <p:extLst>
      <p:ext uri="{BB962C8B-B14F-4D97-AF65-F5344CB8AC3E}">
        <p14:creationId xmlns:p14="http://schemas.microsoft.com/office/powerpoint/2010/main" val="84167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52180-0293-45B9-96F4-44B6AE673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310"/>
            <a:ext cx="10515600" cy="711200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EXPOSURE OF SHAM </a:t>
            </a:r>
            <a:r>
              <a:rPr lang="en-IE" sz="3200" b="1" dirty="0">
                <a:solidFill>
                  <a:srgbClr val="008000"/>
                </a:solidFill>
                <a:latin typeface="+mn-lt"/>
              </a:rPr>
              <a:t>(II Timothy 3:5-9)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428E4-D4F2-4CCC-B43E-902E688AC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1344"/>
            <a:ext cx="10515600" cy="5777345"/>
          </a:xfrm>
        </p:spPr>
        <p:txBody>
          <a:bodyPr>
            <a:normAutofit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“having a form of godliness …” </a:t>
            </a:r>
            <a:r>
              <a:rPr lang="en-IE" sz="2000" b="1" dirty="0">
                <a:solidFill>
                  <a:srgbClr val="008000"/>
                </a:solidFill>
              </a:rPr>
              <a:t>(v 5)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“… their folly will be manifest to all” </a:t>
            </a:r>
            <a:r>
              <a:rPr lang="en-IE" sz="2000" b="1" dirty="0">
                <a:solidFill>
                  <a:srgbClr val="008000"/>
                </a:solidFill>
              </a:rPr>
              <a:t>(v 9)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No Power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“Having a form of godliness but denying the power of it” </a:t>
            </a:r>
            <a:r>
              <a:rPr lang="en-IE" b="1" dirty="0">
                <a:solidFill>
                  <a:srgbClr val="008000"/>
                </a:solidFill>
              </a:rPr>
              <a:t>(v 5)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No Satisfaction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“ever learning but never able to come to the knowledge …” </a:t>
            </a:r>
            <a:r>
              <a:rPr lang="en-IE" b="1" dirty="0">
                <a:solidFill>
                  <a:srgbClr val="008000"/>
                </a:solidFill>
              </a:rPr>
              <a:t>(v 7)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No Truth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“… never able to come to the knowledge of the truth” </a:t>
            </a:r>
            <a:r>
              <a:rPr lang="en-IE" b="1" dirty="0">
                <a:solidFill>
                  <a:srgbClr val="008000"/>
                </a:solidFill>
              </a:rPr>
              <a:t>(v 7)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“… so do these also resist the truth” </a:t>
            </a:r>
            <a:r>
              <a:rPr lang="en-IE" b="1" dirty="0">
                <a:solidFill>
                  <a:srgbClr val="008000"/>
                </a:solidFill>
              </a:rPr>
              <a:t>(v 8)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No Life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The Egyptian Magicians – could not give life to the dust </a:t>
            </a:r>
            <a:r>
              <a:rPr lang="en-IE" b="1" dirty="0">
                <a:solidFill>
                  <a:srgbClr val="008000"/>
                </a:solidFill>
              </a:rPr>
              <a:t>(Exodus 7-9)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No Hiding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“… their folly shall be manifest to all” </a:t>
            </a:r>
            <a:r>
              <a:rPr lang="en-IE" b="1" dirty="0">
                <a:solidFill>
                  <a:srgbClr val="008000"/>
                </a:solidFill>
              </a:rPr>
              <a:t>(v 9)</a:t>
            </a:r>
          </a:p>
        </p:txBody>
      </p:sp>
    </p:spTree>
    <p:extLst>
      <p:ext uri="{BB962C8B-B14F-4D97-AF65-F5344CB8AC3E}">
        <p14:creationId xmlns:p14="http://schemas.microsoft.com/office/powerpoint/2010/main" val="111625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1EDA-00EC-4CBC-BD4B-370D47E3E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365"/>
            <a:ext cx="10515600" cy="692726"/>
          </a:xfrm>
        </p:spPr>
        <p:txBody>
          <a:bodyPr>
            <a:normAutofit fontScale="90000"/>
          </a:bodyPr>
          <a:lstStyle/>
          <a:p>
            <a:pPr algn="ctr"/>
            <a:r>
              <a:rPr lang="en-IE" sz="4900" b="1" dirty="0">
                <a:latin typeface="+mn-lt"/>
              </a:rPr>
              <a:t>EXAMPLE OF THE SERVANT </a:t>
            </a:r>
            <a:r>
              <a:rPr lang="en-IE" sz="3600" b="1" dirty="0">
                <a:solidFill>
                  <a:srgbClr val="008000"/>
                </a:solidFill>
                <a:latin typeface="+mn-lt"/>
              </a:rPr>
              <a:t>(II Timothy 3:10-12)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FCA49-0A22-4757-B8B4-43D04C44B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202" y="785090"/>
            <a:ext cx="11100988" cy="607290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IE" sz="3800" b="1" dirty="0">
                <a:solidFill>
                  <a:srgbClr val="0033CC"/>
                </a:solidFill>
              </a:rPr>
              <a:t>His Teaching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“You have carefully followed my doctrine …” </a:t>
            </a:r>
            <a:r>
              <a:rPr lang="en-IE" b="1" dirty="0">
                <a:solidFill>
                  <a:srgbClr val="008000"/>
                </a:solidFill>
              </a:rPr>
              <a:t>(v 10)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Paul could say, like the Saviour, “In secret have I said nothing” </a:t>
            </a:r>
            <a:r>
              <a:rPr lang="en-IE" b="1" dirty="0">
                <a:solidFill>
                  <a:srgbClr val="008000"/>
                </a:solidFill>
              </a:rPr>
              <a:t>(John 18:20</a:t>
            </a:r>
            <a:r>
              <a:rPr lang="en-IE" sz="2000" b="1" dirty="0">
                <a:solidFill>
                  <a:srgbClr val="008000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IE" sz="3800" b="1" dirty="0">
                <a:solidFill>
                  <a:srgbClr val="0033CC"/>
                </a:solidFill>
              </a:rPr>
              <a:t>His Practice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“my … manner of life …” </a:t>
            </a:r>
            <a:r>
              <a:rPr lang="en-IE" b="1" dirty="0">
                <a:solidFill>
                  <a:srgbClr val="008000"/>
                </a:solidFill>
              </a:rPr>
              <a:t>(v 10)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“Walk worthy of the vocation to which you were called” </a:t>
            </a:r>
            <a:r>
              <a:rPr lang="en-IE" b="1" dirty="0">
                <a:solidFill>
                  <a:srgbClr val="008000"/>
                </a:solidFill>
              </a:rPr>
              <a:t>(Ephesians 4:1)</a:t>
            </a:r>
          </a:p>
          <a:p>
            <a:pPr>
              <a:lnSpc>
                <a:spcPct val="100000"/>
              </a:lnSpc>
            </a:pPr>
            <a:r>
              <a:rPr lang="en-IE" sz="3800" b="1" dirty="0">
                <a:solidFill>
                  <a:srgbClr val="0033CC"/>
                </a:solidFill>
              </a:rPr>
              <a:t>His Purpose in Life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“my … purpose …” </a:t>
            </a:r>
            <a:r>
              <a:rPr lang="en-IE" b="1" dirty="0">
                <a:solidFill>
                  <a:srgbClr val="008000"/>
                </a:solidFill>
              </a:rPr>
              <a:t>(v 10)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“That I might finish my course with joy” </a:t>
            </a:r>
            <a:r>
              <a:rPr lang="en-IE" b="1" dirty="0">
                <a:solidFill>
                  <a:srgbClr val="008000"/>
                </a:solidFill>
              </a:rPr>
              <a:t>(Acts 20:24)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“That I might know Him …” </a:t>
            </a:r>
            <a:r>
              <a:rPr lang="en-IE" b="1" dirty="0">
                <a:solidFill>
                  <a:srgbClr val="008000"/>
                </a:solidFill>
              </a:rPr>
              <a:t>(Philippians 3:10)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“For to me, to live is Christ …” </a:t>
            </a:r>
            <a:r>
              <a:rPr lang="en-IE" b="1" dirty="0">
                <a:solidFill>
                  <a:srgbClr val="008000"/>
                </a:solidFill>
              </a:rPr>
              <a:t>(Philippians 1:21)</a:t>
            </a:r>
          </a:p>
          <a:p>
            <a:pPr>
              <a:lnSpc>
                <a:spcPct val="100000"/>
              </a:lnSpc>
            </a:pPr>
            <a:r>
              <a:rPr lang="en-IE" sz="3800" b="1" dirty="0">
                <a:solidFill>
                  <a:srgbClr val="0033CC"/>
                </a:solidFill>
              </a:rPr>
              <a:t>His Faith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“my … faith …” </a:t>
            </a:r>
            <a:r>
              <a:rPr lang="en-IE" b="1" dirty="0">
                <a:solidFill>
                  <a:srgbClr val="008000"/>
                </a:solidFill>
              </a:rPr>
              <a:t>(v 10)</a:t>
            </a:r>
          </a:p>
          <a:p>
            <a:pPr lvl="1">
              <a:lnSpc>
                <a:spcPct val="100000"/>
              </a:lnSpc>
            </a:pPr>
            <a:r>
              <a:rPr lang="en-IE" sz="3200" b="1" dirty="0">
                <a:solidFill>
                  <a:srgbClr val="FF0000"/>
                </a:solidFill>
              </a:rPr>
              <a:t>“I can do all things through Christ who strengthens me” </a:t>
            </a:r>
            <a:r>
              <a:rPr lang="en-IE" b="1" dirty="0">
                <a:solidFill>
                  <a:srgbClr val="008000"/>
                </a:solidFill>
              </a:rPr>
              <a:t>(Philippians 1:21)</a:t>
            </a:r>
          </a:p>
        </p:txBody>
      </p:sp>
    </p:spTree>
    <p:extLst>
      <p:ext uri="{BB962C8B-B14F-4D97-AF65-F5344CB8AC3E}">
        <p14:creationId xmlns:p14="http://schemas.microsoft.com/office/powerpoint/2010/main" val="419875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FCF11-3BC9-480F-896A-667CAB2C9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601"/>
            <a:ext cx="10515600" cy="655781"/>
          </a:xfrm>
        </p:spPr>
        <p:txBody>
          <a:bodyPr>
            <a:normAutofit fontScale="90000"/>
          </a:bodyPr>
          <a:lstStyle/>
          <a:p>
            <a:pPr algn="ctr"/>
            <a:r>
              <a:rPr lang="en-IE" sz="4900" b="1" dirty="0">
                <a:latin typeface="+mn-lt"/>
              </a:rPr>
              <a:t>EXAMPLE OF THE SERVANT </a:t>
            </a:r>
            <a:r>
              <a:rPr lang="en-IE" sz="3600" b="1" dirty="0">
                <a:solidFill>
                  <a:srgbClr val="008000"/>
                </a:solidFill>
                <a:latin typeface="+mn-lt"/>
              </a:rPr>
              <a:t>(II Timothy 3:10-12)</a:t>
            </a:r>
            <a:endParaRPr lang="en-IE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C8228-B8B8-44F3-A164-90FD742F9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7382"/>
            <a:ext cx="10515600" cy="5999017"/>
          </a:xfrm>
        </p:spPr>
        <p:txBody>
          <a:bodyPr>
            <a:normAutofit lnSpcReduction="10000"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His Love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“my … love …” </a:t>
            </a:r>
            <a:r>
              <a:rPr lang="en-IE" sz="2000" b="1" dirty="0">
                <a:solidFill>
                  <a:srgbClr val="008000"/>
                </a:solidFill>
              </a:rPr>
              <a:t>(v 10)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“The love of Christ constrains us” </a:t>
            </a:r>
            <a:r>
              <a:rPr lang="en-IE" sz="2000" b="1" dirty="0">
                <a:solidFill>
                  <a:srgbClr val="008000"/>
                </a:solidFill>
              </a:rPr>
              <a:t>(II Corinthians 5:14)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His Patience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“my … patience (longsuffering/endurance)” </a:t>
            </a:r>
            <a:r>
              <a:rPr lang="en-IE" sz="2000" b="1" dirty="0">
                <a:solidFill>
                  <a:srgbClr val="008000"/>
                </a:solidFill>
              </a:rPr>
              <a:t>(v 10)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“Love suffers long … love endures all things” </a:t>
            </a:r>
            <a:r>
              <a:rPr lang="en-IE" sz="2000" b="1" dirty="0">
                <a:solidFill>
                  <a:srgbClr val="008000"/>
                </a:solidFill>
              </a:rPr>
              <a:t>(I Corinthians 13:4-7)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His Persecutions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“my … persecutions, afflictions which happened to me” </a:t>
            </a:r>
            <a:r>
              <a:rPr lang="en-IE" sz="2000" b="1" dirty="0">
                <a:solidFill>
                  <a:srgbClr val="008000"/>
                </a:solidFill>
              </a:rPr>
              <a:t>(v 11)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“All who desire to live godly in Christ will suffer persecution” </a:t>
            </a:r>
            <a:r>
              <a:rPr lang="en-IE" sz="2000" b="1" dirty="0">
                <a:solidFill>
                  <a:srgbClr val="008000"/>
                </a:solidFill>
              </a:rPr>
              <a:t>(v 12)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His Deliverance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“out of them all the Lord delivered me” </a:t>
            </a:r>
            <a:r>
              <a:rPr lang="en-IE" sz="2000" b="1" dirty="0">
                <a:solidFill>
                  <a:srgbClr val="008000"/>
                </a:solidFill>
              </a:rPr>
              <a:t>(v 11)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“When you pass through the waters I will be with you; and through the rivers they shall not overflow you; when you walk through the fire, you shall not be burned” </a:t>
            </a:r>
            <a:r>
              <a:rPr lang="en-IE" sz="2000" b="1" dirty="0">
                <a:solidFill>
                  <a:srgbClr val="008000"/>
                </a:solidFill>
              </a:rPr>
              <a:t>(Isaiah 43:2)</a:t>
            </a:r>
          </a:p>
        </p:txBody>
      </p:sp>
    </p:spTree>
    <p:extLst>
      <p:ext uri="{BB962C8B-B14F-4D97-AF65-F5344CB8AC3E}">
        <p14:creationId xmlns:p14="http://schemas.microsoft.com/office/powerpoint/2010/main" val="149664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5DAD-06D1-4D8B-9636-46F2A53B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600"/>
            <a:ext cx="10515600" cy="1163781"/>
          </a:xfrm>
        </p:spPr>
        <p:txBody>
          <a:bodyPr/>
          <a:lstStyle/>
          <a:p>
            <a:pPr algn="ctr"/>
            <a:r>
              <a:rPr lang="en-IE" b="1" dirty="0">
                <a:latin typeface="+mn-lt"/>
              </a:rPr>
              <a:t>EQUIPPED FOR SERVICE </a:t>
            </a:r>
            <a:r>
              <a:rPr lang="en-IE" sz="3200" b="1" dirty="0">
                <a:solidFill>
                  <a:srgbClr val="008000"/>
                </a:solidFill>
                <a:latin typeface="+mn-lt"/>
              </a:rPr>
              <a:t>(II Timothy 3:13-17)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31379-092A-459D-8DAC-44A56B9C0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43" y="1348509"/>
            <a:ext cx="10887342" cy="5292436"/>
          </a:xfrm>
        </p:spPr>
        <p:txBody>
          <a:bodyPr>
            <a:normAutofit/>
          </a:bodyPr>
          <a:lstStyle/>
          <a:p>
            <a:r>
              <a:rPr lang="en-IE" sz="3200" b="1" dirty="0">
                <a:solidFill>
                  <a:srgbClr val="0033CC"/>
                </a:solidFill>
              </a:rPr>
              <a:t>Continue on the Course you have Begun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“Continue in the things you have learned and been assured of” </a:t>
            </a:r>
            <a:r>
              <a:rPr lang="en-IE" sz="2000" b="1" dirty="0">
                <a:solidFill>
                  <a:srgbClr val="008000"/>
                </a:solidFill>
              </a:rPr>
              <a:t>(v 14)</a:t>
            </a:r>
          </a:p>
          <a:p>
            <a:r>
              <a:rPr lang="en-IE" sz="3200" b="1" dirty="0">
                <a:solidFill>
                  <a:srgbClr val="0033CC"/>
                </a:solidFill>
              </a:rPr>
              <a:t>Deepen your Knowledge of the Scriptures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They are Provided by God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“All Scripture is given by inspiration of God …” </a:t>
            </a:r>
            <a:r>
              <a:rPr lang="en-IE" b="1" dirty="0">
                <a:solidFill>
                  <a:srgbClr val="008000"/>
                </a:solidFill>
              </a:rPr>
              <a:t>(v 16)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They are Profitable for the Believer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“… and is profitable for DOCTRINE, for REPROOF, for CORRECTION, for INSTRUCTION IN RIGHTEOUSNESS” </a:t>
            </a:r>
            <a:r>
              <a:rPr lang="en-IE" b="1" dirty="0">
                <a:solidFill>
                  <a:srgbClr val="008000"/>
                </a:solidFill>
              </a:rPr>
              <a:t>(v 16)</a:t>
            </a:r>
          </a:p>
          <a:p>
            <a:pPr lvl="1"/>
            <a:r>
              <a:rPr lang="en-IE" sz="2800" b="1" dirty="0">
                <a:solidFill>
                  <a:srgbClr val="FF0000"/>
                </a:solidFill>
              </a:rPr>
              <a:t>They will Prepare you for Service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“study to show yourself approved …” </a:t>
            </a:r>
            <a:r>
              <a:rPr lang="en-IE" b="1" dirty="0">
                <a:solidFill>
                  <a:srgbClr val="008000"/>
                </a:solidFill>
              </a:rPr>
              <a:t>(2:15)</a:t>
            </a:r>
          </a:p>
          <a:p>
            <a:pPr lvl="2"/>
            <a:r>
              <a:rPr lang="en-IE" sz="2400" b="1" dirty="0">
                <a:solidFill>
                  <a:schemeClr val="accent2">
                    <a:lumMod val="50000"/>
                  </a:schemeClr>
                </a:solidFill>
              </a:rPr>
              <a:t>“… that the man of God may be complete, thoroughly equipped for every good work” </a:t>
            </a:r>
            <a:r>
              <a:rPr lang="en-IE" b="1" dirty="0">
                <a:solidFill>
                  <a:srgbClr val="008000"/>
                </a:solidFill>
              </a:rPr>
              <a:t>(v 17) </a:t>
            </a:r>
          </a:p>
          <a:p>
            <a:pPr lvl="2"/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34064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861</Words>
  <Application>Microsoft Office PowerPoint</Application>
  <PresentationFormat>Widescreen</PresentationFormat>
  <Paragraphs>80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NORTHAMPTON Bible Teaching Weekend 26th – 28th August 2022 </vt:lpstr>
      <vt:lpstr>TERMINOLOGY</vt:lpstr>
      <vt:lpstr>EXPECTATION OF SIN (II Timothy 3:1-4)</vt:lpstr>
      <vt:lpstr>EXPOSURE OF SHAM (II Timothy 3:5-9)</vt:lpstr>
      <vt:lpstr>EXAMPLE OF THE SERVANT (II Timothy 3:10-12)</vt:lpstr>
      <vt:lpstr>EXAMPLE OF THE SERVANT (II Timothy 3:10-12)</vt:lpstr>
      <vt:lpstr>EQUIPPED FOR SERVICE (II Timothy 3:13-17)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GOREY CHRISTIAN ASSEMBLY “Away” Weekend at Ovoca Manor 14th – 16th September 2018</dc:title>
  <dc:creator>Noel McMeekin</dc:creator>
  <cp:lastModifiedBy>Noel McMeekin</cp:lastModifiedBy>
  <cp:revision>17</cp:revision>
  <dcterms:created xsi:type="dcterms:W3CDTF">2018-08-28T12:59:31Z</dcterms:created>
  <dcterms:modified xsi:type="dcterms:W3CDTF">2022-08-25T16:10:32Z</dcterms:modified>
</cp:coreProperties>
</file>