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5" autoAdjust="0"/>
    <p:restoredTop sz="94655" autoAdjust="0"/>
  </p:normalViewPr>
  <p:slideViewPr>
    <p:cSldViewPr snapToGrid="0">
      <p:cViewPr varScale="1">
        <p:scale>
          <a:sx n="106" d="100"/>
          <a:sy n="106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F82D8-3042-45FB-9A05-463CE016B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46C678-677C-4061-8694-E655953A5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43D7A-07F0-4C10-9C49-0564550F2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C727F-B502-4C56-96BA-A015612A3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61C77-ACC4-4186-94B1-708F8E4E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484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9449B-E432-4A7C-A887-DEA23B185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61983-6418-440D-BD3E-A4BC07228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FC706-077E-40D4-B896-27B979328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025B6-0C22-4B65-9BFF-A3CCD74E8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CE91B-0F65-495E-A508-5A9789CB6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827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D678-2A6C-44A9-B727-E32C97ECB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34E8C-6DB7-44EC-AD3B-B4FEB0237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6F95D-FCBA-447D-ADF0-42BC70FD3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0EDA8-AE0A-4805-B3BC-3EE69139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9AF5D-0922-44EE-8F59-F1984ECF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323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78D16-BEE3-4A59-A8F5-7F4D2D634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06BB7-2582-4D76-9ED6-DEF2CD96FD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22F993-52A2-4C6D-B729-EE5572CFA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0DD67-C347-4373-8F61-AFB689EEB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5ADD9-B088-442E-A621-E6A42F4F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C0ECD-C2D1-49C4-9B39-C953A07F8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523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6BD5E-9448-4061-B0EA-F0DE503C4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20390-F38C-4A14-BAE3-E00124C3D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0DA66-6B09-4F43-8880-5FDF5D639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6F98-208C-4F82-B030-EE9160988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E879C-EB6A-4767-9B2A-196D724549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6BB549-4961-40D1-9168-1FD5AA159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493C61-8EEF-4A30-940E-67A9679D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4B3BDD-B4D0-448E-950C-F9DBABAED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5817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E693-03AE-4BEE-90F9-F37BB8AE0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3C59E1-FC62-46B3-92B4-D297CD63B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68941-ED22-4969-AD74-3828348A9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9CCA9-53B2-4D67-B22B-7F20EB5EE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1787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A7117-5830-4915-B308-80F1C9130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6E32E4-08B7-45A4-ACE7-F5B4694C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92AB6-9B19-46CB-A489-A236C033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465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BB573-9A82-4C68-8AF8-6E2245322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FCDFE-D684-4739-894F-CDD0E3E6E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CB4C4-A944-4A23-9580-FF46DF82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07286-841C-4D95-A2C9-A4BE405E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AF498-4756-47DF-BE09-7F74E4163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78F53-C232-498A-AC31-E79FA6CD8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89743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E8534-AC5E-458C-BB98-841AA70D5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3420DA-81C8-4A58-BD02-3A99C7D850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175D4-1C25-4100-B3C6-3D43AF3CA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961E2-55A1-4414-BFBE-3D65A5F5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67F679-3734-4115-912F-80AC8E311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A18B8-ABDF-4122-A631-3A7D40D55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6197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6A7EE-9DB4-4A01-8733-ACEC4D85B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F7C727-7B99-4DDE-BCB9-FE9378C17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142AC-27A8-44A1-A62E-F3D4465F2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8C712-50F9-4758-8EE7-B746C94FB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0BBB8-4CA8-4E5D-90E9-587F3106F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7129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FD35C9-B339-42C1-B9F2-2178126A8D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07DEF7-3BDB-44CE-96A7-3DE4878AC0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3E57D-0CD5-4073-9D01-E8144F44E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6C3F2-000B-483D-85AD-2C174D6BF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A7A9E-A1E5-49BE-8A62-A3F4ED7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1644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27A353-8A96-4D5A-817C-6C033392B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D0E82-4893-4E24-BEA2-54D3586E7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F791E-6112-428A-B548-DA71B1D95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91851-5A90-440B-825F-D5D32E1BBE9D}" type="datetimeFigureOut">
              <a:rPr lang="en-IE" smtClean="0"/>
              <a:t>30/07/2022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1B510-0EC9-45D3-9D02-8BE3F2FAC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026D6-936F-43CA-B5A6-5F23D0216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D9A56-62CA-4920-AF14-7CD108989F5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8690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A9F9-1452-42A1-8F81-D67AB436C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745" y="1122363"/>
            <a:ext cx="11235446" cy="2387600"/>
          </a:xfrm>
        </p:spPr>
        <p:txBody>
          <a:bodyPr>
            <a:normAutofit/>
          </a:bodyPr>
          <a:lstStyle/>
          <a:p>
            <a:r>
              <a:rPr lang="en-IE" sz="5400" b="1" dirty="0">
                <a:latin typeface="+mn-lt"/>
              </a:rPr>
              <a:t>NORTHAMPTON</a:t>
            </a:r>
            <a:br>
              <a:rPr lang="en-IE" b="1" dirty="0"/>
            </a:br>
            <a:r>
              <a:rPr lang="en-IE" sz="4000" b="1" dirty="0">
                <a:solidFill>
                  <a:srgbClr val="0033CC"/>
                </a:solidFill>
                <a:latin typeface="+mn-lt"/>
              </a:rPr>
              <a:t>Bible Study Weekend</a:t>
            </a:r>
            <a:br>
              <a:rPr lang="en-IE" b="1" dirty="0"/>
            </a:br>
            <a:r>
              <a:rPr lang="en-IE" sz="2800" b="1" dirty="0">
                <a:solidFill>
                  <a:srgbClr val="FF0000"/>
                </a:solidFill>
                <a:latin typeface="+mn-lt"/>
              </a:rPr>
              <a:t>26th - 28</a:t>
            </a:r>
            <a:r>
              <a:rPr lang="en-IE" sz="2800" b="1" baseline="30000" dirty="0">
                <a:solidFill>
                  <a:srgbClr val="FF0000"/>
                </a:solidFill>
                <a:latin typeface="+mn-lt"/>
              </a:rPr>
              <a:t>th</a:t>
            </a:r>
            <a:r>
              <a:rPr lang="en-IE" sz="2800" b="1" dirty="0">
                <a:solidFill>
                  <a:srgbClr val="FF0000"/>
                </a:solidFill>
                <a:latin typeface="+mn-lt"/>
              </a:rPr>
              <a:t> August 2022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4BABD8-34A6-4E4B-8C2B-F0F422007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8809"/>
            <a:ext cx="9144000" cy="2093157"/>
          </a:xfrm>
        </p:spPr>
        <p:txBody>
          <a:bodyPr>
            <a:normAutofit/>
          </a:bodyPr>
          <a:lstStyle/>
          <a:p>
            <a:r>
              <a:rPr lang="en-IE" sz="3600" b="1" dirty="0">
                <a:solidFill>
                  <a:srgbClr val="7030A0"/>
                </a:solidFill>
              </a:rPr>
              <a:t>SESSION TWO</a:t>
            </a:r>
          </a:p>
          <a:p>
            <a:r>
              <a:rPr lang="en-IE" sz="3600" b="1" dirty="0">
                <a:solidFill>
                  <a:srgbClr val="0033CC"/>
                </a:solidFill>
              </a:rPr>
              <a:t>“Christians of Distinction”</a:t>
            </a:r>
          </a:p>
          <a:p>
            <a:r>
              <a:rPr lang="en-IE" b="1" dirty="0">
                <a:solidFill>
                  <a:srgbClr val="008000"/>
                </a:solidFill>
              </a:rPr>
              <a:t>II Timothy Chapter 1</a:t>
            </a:r>
          </a:p>
        </p:txBody>
      </p:sp>
    </p:spTree>
    <p:extLst>
      <p:ext uri="{BB962C8B-B14F-4D97-AF65-F5344CB8AC3E}">
        <p14:creationId xmlns:p14="http://schemas.microsoft.com/office/powerpoint/2010/main" val="2576682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5B24-3CE6-458F-9559-9FD169AF2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5190"/>
          </a:xfrm>
        </p:spPr>
        <p:txBody>
          <a:bodyPr/>
          <a:lstStyle/>
          <a:p>
            <a:pPr algn="ctr"/>
            <a:r>
              <a:rPr lang="en-IE" b="1" dirty="0">
                <a:latin typeface="+mn-lt"/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677B7-B01F-4B1B-82FC-4E2D1C131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5958"/>
            <a:ext cx="10515600" cy="5418306"/>
          </a:xfrm>
        </p:spPr>
        <p:txBody>
          <a:bodyPr>
            <a:normAutofit lnSpcReduction="10000"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When?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Around the summer of AD 67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Latter days of the cruel regime of Emperor Nero (ended AD 68)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Where?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City of Rome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Mamertine Dungeon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Why?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Paul’s Death was Imminent </a:t>
            </a:r>
            <a:r>
              <a:rPr lang="en-IE" sz="2000" b="1" dirty="0">
                <a:solidFill>
                  <a:srgbClr val="008000"/>
                </a:solidFill>
              </a:rPr>
              <a:t>(4:6)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Final Instructions to Timothy: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So he could continue the work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To prepare him for the persecution ahead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To encourage him to stand firm for God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To motivate him to use the gifts that God had given him</a:t>
            </a:r>
          </a:p>
        </p:txBody>
      </p:sp>
    </p:spTree>
    <p:extLst>
      <p:ext uri="{BB962C8B-B14F-4D97-AF65-F5344CB8AC3E}">
        <p14:creationId xmlns:p14="http://schemas.microsoft.com/office/powerpoint/2010/main" val="147653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4D9E0-D40A-4A16-A98D-385ED8D3E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4101"/>
          </a:xfrm>
        </p:spPr>
        <p:txBody>
          <a:bodyPr/>
          <a:lstStyle/>
          <a:p>
            <a:pPr algn="ctr"/>
            <a:r>
              <a:rPr lang="en-IE" b="1" dirty="0">
                <a:latin typeface="+mn-lt"/>
              </a:rPr>
              <a:t>THE CONTRAST IN THE TWO LETTERS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9FBF8-B5E4-4522-8A7B-88B2ACDE1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328"/>
            <a:ext cx="10515600" cy="5111547"/>
          </a:xfrm>
        </p:spPr>
        <p:txBody>
          <a:bodyPr>
            <a:normAutofit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Resigned to the Future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“The time of my departure is at hand” </a:t>
            </a:r>
            <a:r>
              <a:rPr lang="en-IE" sz="2000" b="1" dirty="0">
                <a:solidFill>
                  <a:srgbClr val="008000"/>
                </a:solidFill>
              </a:rPr>
              <a:t>(4:6)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“I have finished my course” </a:t>
            </a:r>
            <a:r>
              <a:rPr lang="en-IE" sz="2000" b="1" dirty="0">
                <a:solidFill>
                  <a:srgbClr val="008000"/>
                </a:solidFill>
              </a:rPr>
              <a:t>(4:7)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Rejection by his Friends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First Timothy: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</a:t>
            </a:r>
            <a:r>
              <a:rPr lang="en-IE" sz="2400" b="1" u="sng" dirty="0">
                <a:solidFill>
                  <a:schemeClr val="accent2">
                    <a:lumMod val="50000"/>
                  </a:schemeClr>
                </a:solidFill>
              </a:rPr>
              <a:t>Some</a:t>
            </a:r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 have turned aside” </a:t>
            </a:r>
            <a:r>
              <a:rPr lang="en-IE" b="1" dirty="0">
                <a:solidFill>
                  <a:srgbClr val="008000"/>
                </a:solidFill>
              </a:rPr>
              <a:t>(1:6)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</a:t>
            </a:r>
            <a:r>
              <a:rPr lang="en-IE" sz="2400" b="1" u="sng" dirty="0">
                <a:solidFill>
                  <a:schemeClr val="accent2">
                    <a:lumMod val="50000"/>
                  </a:schemeClr>
                </a:solidFill>
              </a:rPr>
              <a:t>Some</a:t>
            </a:r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 have made shipwreck” </a:t>
            </a:r>
            <a:r>
              <a:rPr lang="en-IE" b="1" dirty="0">
                <a:solidFill>
                  <a:srgbClr val="008000"/>
                </a:solidFill>
              </a:rPr>
              <a:t>(1:19)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</a:t>
            </a:r>
            <a:r>
              <a:rPr lang="en-IE" sz="2400" b="1" u="sng" dirty="0">
                <a:solidFill>
                  <a:schemeClr val="accent2">
                    <a:lumMod val="50000"/>
                  </a:schemeClr>
                </a:solidFill>
              </a:rPr>
              <a:t>Some</a:t>
            </a:r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 have turned after Satan” </a:t>
            </a:r>
            <a:r>
              <a:rPr lang="en-IE" b="1" dirty="0">
                <a:solidFill>
                  <a:srgbClr val="008000"/>
                </a:solidFill>
              </a:rPr>
              <a:t>(5:15)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Second Timothy: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</a:t>
            </a:r>
            <a:r>
              <a:rPr lang="en-IE" sz="2400" b="1" u="sng" dirty="0">
                <a:solidFill>
                  <a:schemeClr val="accent2">
                    <a:lumMod val="50000"/>
                  </a:schemeClr>
                </a:solidFill>
              </a:rPr>
              <a:t>All</a:t>
            </a:r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 those in Asia have turned away from me” </a:t>
            </a:r>
            <a:r>
              <a:rPr lang="en-IE" b="1" dirty="0">
                <a:solidFill>
                  <a:srgbClr val="008000"/>
                </a:solidFill>
              </a:rPr>
              <a:t>(1:15)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</a:t>
            </a:r>
            <a:r>
              <a:rPr lang="en-IE" sz="2400" b="1" u="sng" dirty="0">
                <a:solidFill>
                  <a:schemeClr val="accent2">
                    <a:lumMod val="50000"/>
                  </a:schemeClr>
                </a:solidFill>
              </a:rPr>
              <a:t>All</a:t>
            </a:r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 forsook me” </a:t>
            </a:r>
            <a:r>
              <a:rPr lang="en-IE" b="1" dirty="0">
                <a:solidFill>
                  <a:srgbClr val="008000"/>
                </a:solidFill>
              </a:rPr>
              <a:t>(4:16)</a:t>
            </a:r>
          </a:p>
          <a:p>
            <a:pPr lvl="2"/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18567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CA7E-05B3-4410-ABFC-AF5FDDB63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6279"/>
          </a:xfrm>
        </p:spPr>
        <p:txBody>
          <a:bodyPr>
            <a:normAutofit fontScale="90000"/>
          </a:bodyPr>
          <a:lstStyle/>
          <a:p>
            <a:pPr algn="ctr"/>
            <a:r>
              <a:rPr lang="en-IE" sz="4900" b="1" dirty="0">
                <a:latin typeface="+mn-lt"/>
              </a:rPr>
              <a:t>THE CHARACTERS INVOLVED </a:t>
            </a:r>
            <a:r>
              <a:rPr lang="en-IE" sz="3600" b="1" dirty="0">
                <a:solidFill>
                  <a:srgbClr val="008000"/>
                </a:solidFill>
                <a:latin typeface="+mn-lt"/>
              </a:rPr>
              <a:t>(II Timothy 1:1-6)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A90C4-0560-4C78-BFE9-6A603B184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8409"/>
            <a:ext cx="10515600" cy="5364466"/>
          </a:xfrm>
        </p:spPr>
        <p:txBody>
          <a:bodyPr/>
          <a:lstStyle/>
          <a:p>
            <a:r>
              <a:rPr lang="en-IE" sz="3200" b="1" dirty="0">
                <a:solidFill>
                  <a:srgbClr val="0033CC"/>
                </a:solidFill>
              </a:rPr>
              <a:t>PAUL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His Love for Timothy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“Timothy, a beloved son” </a:t>
            </a:r>
            <a:r>
              <a:rPr lang="en-IE" b="1" dirty="0">
                <a:solidFill>
                  <a:srgbClr val="008000"/>
                </a:solidFill>
              </a:rPr>
              <a:t>(v 2)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His Calling as an Apostle (“sent one”)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“an apostle of Jesus Christ” </a:t>
            </a:r>
            <a:r>
              <a:rPr lang="en-IE" b="1" dirty="0">
                <a:solidFill>
                  <a:srgbClr val="008000"/>
                </a:solidFill>
              </a:rPr>
              <a:t>(v 1)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“appointed a preacher, an apostle, and a teacher of the Gentiles” </a:t>
            </a:r>
            <a:r>
              <a:rPr lang="en-IE" b="1" dirty="0">
                <a:solidFill>
                  <a:srgbClr val="008000"/>
                </a:solidFill>
              </a:rPr>
              <a:t>(v 11)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His Commitment to God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“I thank God, whom I serve …” </a:t>
            </a:r>
            <a:r>
              <a:rPr lang="en-IE" b="1" dirty="0">
                <a:solidFill>
                  <a:srgbClr val="008000"/>
                </a:solidFill>
              </a:rPr>
              <a:t>(v 3)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His Pure Conscience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“… whom I serve with a pure conscience” </a:t>
            </a:r>
            <a:r>
              <a:rPr lang="en-IE" b="1" dirty="0">
                <a:solidFill>
                  <a:srgbClr val="008000"/>
                </a:solidFill>
              </a:rPr>
              <a:t>(v 3)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His Endurance in Prayer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“without ceasing I remember you in my prayers night and day” </a:t>
            </a:r>
            <a:r>
              <a:rPr lang="en-IE" b="1" dirty="0">
                <a:solidFill>
                  <a:srgbClr val="008000"/>
                </a:solidFill>
              </a:rPr>
              <a:t>(v 3)</a:t>
            </a:r>
          </a:p>
        </p:txBody>
      </p:sp>
    </p:spTree>
    <p:extLst>
      <p:ext uri="{BB962C8B-B14F-4D97-AF65-F5344CB8AC3E}">
        <p14:creationId xmlns:p14="http://schemas.microsoft.com/office/powerpoint/2010/main" val="172339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5F460-AF65-474C-9933-3BA70FA85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556"/>
          </a:xfrm>
        </p:spPr>
        <p:txBody>
          <a:bodyPr/>
          <a:lstStyle/>
          <a:p>
            <a:pPr algn="ctr"/>
            <a:r>
              <a:rPr lang="en-IE" b="1" dirty="0">
                <a:latin typeface="+mn-lt"/>
              </a:rPr>
              <a:t>THE CHARACTERS INVOLVED </a:t>
            </a:r>
            <a:r>
              <a:rPr lang="en-IE" sz="2800" b="1" dirty="0">
                <a:solidFill>
                  <a:srgbClr val="008000"/>
                </a:solidFill>
                <a:latin typeface="+mn-lt"/>
              </a:rPr>
              <a:t>(II Timothy 1:1-6)</a:t>
            </a:r>
            <a:endParaRPr lang="en-IE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0E3B7-AE2C-44A9-9B18-C03C6BACD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0161"/>
            <a:ext cx="10515600" cy="4396801"/>
          </a:xfrm>
        </p:spPr>
        <p:txBody>
          <a:bodyPr>
            <a:normAutofit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TIMOTHY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His Tears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“Being mindful of your tears, that I may be filled with joy” </a:t>
            </a:r>
            <a:r>
              <a:rPr lang="en-IE" b="1" dirty="0">
                <a:solidFill>
                  <a:srgbClr val="008000"/>
                </a:solidFill>
              </a:rPr>
              <a:t>(v 4)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Tears have a key part to play in the life of a believer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His Faith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“I call to remembrance the genuine faith that is in you” </a:t>
            </a:r>
            <a:r>
              <a:rPr lang="en-IE" b="1" dirty="0">
                <a:solidFill>
                  <a:srgbClr val="008000"/>
                </a:solidFill>
              </a:rPr>
              <a:t>(v 5)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His Spiritual Gift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“The gift of God which is in you” </a:t>
            </a:r>
            <a:r>
              <a:rPr lang="en-IE" b="1" dirty="0">
                <a:solidFill>
                  <a:srgbClr val="008000"/>
                </a:solidFill>
              </a:rPr>
              <a:t>(v 6)</a:t>
            </a:r>
          </a:p>
        </p:txBody>
      </p:sp>
    </p:spTree>
    <p:extLst>
      <p:ext uri="{BB962C8B-B14F-4D97-AF65-F5344CB8AC3E}">
        <p14:creationId xmlns:p14="http://schemas.microsoft.com/office/powerpoint/2010/main" val="216190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1EEB-60F5-4C3F-801D-05FB6F225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365125"/>
            <a:ext cx="11897248" cy="773011"/>
          </a:xfrm>
        </p:spPr>
        <p:txBody>
          <a:bodyPr>
            <a:normAutofit/>
          </a:bodyPr>
          <a:lstStyle/>
          <a:p>
            <a:pPr algn="ctr"/>
            <a:r>
              <a:rPr lang="en-IE" b="1" dirty="0">
                <a:latin typeface="+mn-lt"/>
              </a:rPr>
              <a:t>THE COMMANDS TO TIMOTHY </a:t>
            </a:r>
            <a:r>
              <a:rPr lang="en-IE" sz="3200" b="1" dirty="0">
                <a:solidFill>
                  <a:srgbClr val="008000"/>
                </a:solidFill>
                <a:latin typeface="+mn-lt"/>
              </a:rPr>
              <a:t>(II Timothy 1:6-8, 13-14)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489A-430B-45D5-9708-F337EB8F7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8136"/>
            <a:ext cx="10515600" cy="5466945"/>
          </a:xfrm>
        </p:spPr>
        <p:txBody>
          <a:bodyPr/>
          <a:lstStyle/>
          <a:p>
            <a:r>
              <a:rPr lang="en-IE" sz="3200" b="1" dirty="0">
                <a:solidFill>
                  <a:srgbClr val="0033CC"/>
                </a:solidFill>
              </a:rPr>
              <a:t>Be Filled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“Stir up the gift of God which is in you …” </a:t>
            </a:r>
            <a:r>
              <a:rPr lang="en-IE" sz="2000" b="1" dirty="0">
                <a:solidFill>
                  <a:srgbClr val="008000"/>
                </a:solidFill>
              </a:rPr>
              <a:t>(v 6)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“Keep ablaze” – Only possible if filled with the Holy Spirit”   </a:t>
            </a:r>
            <a:r>
              <a:rPr lang="en-IE" sz="2000" b="1" dirty="0">
                <a:solidFill>
                  <a:srgbClr val="008000"/>
                </a:solidFill>
              </a:rPr>
              <a:t>(Ephesians 5:18)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Be Fearless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“Do not be ashamed of the testimony of our Lord, nor of me His prisoner” </a:t>
            </a:r>
            <a:r>
              <a:rPr lang="en-IE" sz="2000" b="1" dirty="0">
                <a:solidFill>
                  <a:srgbClr val="008000"/>
                </a:solidFill>
              </a:rPr>
              <a:t>(v 8)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Be Faithful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“Hold fast the pattern of sound words which you have heard of me in faith and love which are in Christ Jesus” </a:t>
            </a:r>
            <a:r>
              <a:rPr lang="en-IE" sz="2000" b="1" dirty="0">
                <a:solidFill>
                  <a:srgbClr val="008000"/>
                </a:solidFill>
              </a:rPr>
              <a:t>(v 13)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“That good thing which was committed to you, keep by the Holy Spirit who dwells in you” </a:t>
            </a:r>
            <a:r>
              <a:rPr lang="en-IE" sz="2000" b="1" dirty="0">
                <a:solidFill>
                  <a:srgbClr val="008000"/>
                </a:solidFill>
              </a:rPr>
              <a:t>(v 14)</a:t>
            </a:r>
          </a:p>
        </p:txBody>
      </p:sp>
    </p:spTree>
    <p:extLst>
      <p:ext uri="{BB962C8B-B14F-4D97-AF65-F5344CB8AC3E}">
        <p14:creationId xmlns:p14="http://schemas.microsoft.com/office/powerpoint/2010/main" val="246977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5CD7F-8ED1-41A1-9F1B-F07AD6B34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568"/>
            <a:ext cx="10515600" cy="781664"/>
          </a:xfrm>
        </p:spPr>
        <p:txBody>
          <a:bodyPr/>
          <a:lstStyle/>
          <a:p>
            <a:pPr algn="ctr"/>
            <a:r>
              <a:rPr lang="en-IE" b="1" dirty="0">
                <a:latin typeface="+mn-lt"/>
              </a:rPr>
              <a:t>THE CALLING OF GOD </a:t>
            </a:r>
            <a:r>
              <a:rPr lang="en-IE" sz="3200" b="1" dirty="0">
                <a:solidFill>
                  <a:srgbClr val="008000"/>
                </a:solidFill>
                <a:latin typeface="+mn-lt"/>
              </a:rPr>
              <a:t>(II Timothy 1:9-10)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B79C3-1272-47CB-8647-E31137161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4232"/>
            <a:ext cx="10515600" cy="5791200"/>
          </a:xfrm>
        </p:spPr>
        <p:txBody>
          <a:bodyPr>
            <a:normAutofit fontScale="92500" lnSpcReduction="20000"/>
          </a:bodyPr>
          <a:lstStyle/>
          <a:p>
            <a:r>
              <a:rPr lang="en-IE" sz="3500" b="1" dirty="0">
                <a:solidFill>
                  <a:srgbClr val="0033CC"/>
                </a:solidFill>
              </a:rPr>
              <a:t>We were Chosen:  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“in Christ Jesus before time began” </a:t>
            </a:r>
            <a:r>
              <a:rPr lang="en-IE" sz="2200" b="1" dirty="0">
                <a:solidFill>
                  <a:srgbClr val="008000"/>
                </a:solidFill>
              </a:rPr>
              <a:t>(v 9)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We were Called:  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“called with a holy calling” </a:t>
            </a:r>
            <a:r>
              <a:rPr lang="en-IE" sz="2200" b="1" dirty="0">
                <a:solidFill>
                  <a:srgbClr val="008000"/>
                </a:solidFill>
              </a:rPr>
              <a:t>(v 9) </a:t>
            </a:r>
            <a:r>
              <a:rPr lang="en-IE" sz="2800" b="1" dirty="0">
                <a:solidFill>
                  <a:srgbClr val="FF0000"/>
                </a:solidFill>
              </a:rPr>
              <a:t>– to SALVATION and SERVICE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We were Saved:  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“who has saved us” </a:t>
            </a:r>
            <a:r>
              <a:rPr lang="en-IE" sz="2200" b="1" dirty="0">
                <a:solidFill>
                  <a:srgbClr val="008000"/>
                </a:solidFill>
              </a:rPr>
              <a:t>(v 9)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It was All by Grace (</a:t>
            </a:r>
            <a:r>
              <a:rPr lang="en-IE" sz="3500" b="1" dirty="0" err="1">
                <a:solidFill>
                  <a:srgbClr val="0033CC"/>
                </a:solidFill>
              </a:rPr>
              <a:t>ie</a:t>
            </a:r>
            <a:r>
              <a:rPr lang="en-IE" sz="3500" b="1" dirty="0">
                <a:solidFill>
                  <a:srgbClr val="0033CC"/>
                </a:solidFill>
              </a:rPr>
              <a:t> unmerited favour): </a:t>
            </a:r>
            <a:r>
              <a:rPr lang="en-IE" sz="3200" b="1" dirty="0">
                <a:solidFill>
                  <a:srgbClr val="0033CC"/>
                </a:solidFill>
              </a:rPr>
              <a:t> 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“not according to our works, but according to His own purpose and grace” </a:t>
            </a:r>
            <a:r>
              <a:rPr lang="en-IE" sz="2200" b="1" dirty="0">
                <a:solidFill>
                  <a:srgbClr val="008000"/>
                </a:solidFill>
              </a:rPr>
              <a:t>(v 9)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It was Through the Lord Jesus Christ:  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“which was given to us in Christ Jesus” </a:t>
            </a:r>
            <a:r>
              <a:rPr lang="en-IE" sz="2200" b="1" dirty="0">
                <a:solidFill>
                  <a:srgbClr val="008000"/>
                </a:solidFill>
              </a:rPr>
              <a:t>(v 9) </a:t>
            </a:r>
            <a:r>
              <a:rPr lang="en-IE" sz="2800" b="1" dirty="0">
                <a:solidFill>
                  <a:srgbClr val="FF0000"/>
                </a:solidFill>
              </a:rPr>
              <a:t>– “has now been revealed to us by the appearing of our Saviour Jesus Christ” </a:t>
            </a:r>
            <a:r>
              <a:rPr lang="en-IE" sz="2200" b="1" dirty="0">
                <a:solidFill>
                  <a:srgbClr val="008000"/>
                </a:solidFill>
              </a:rPr>
              <a:t>(v 10)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We have Eternal Life:  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“who has abolished death and brought life and immortality to light through the gospel” </a:t>
            </a:r>
            <a:r>
              <a:rPr lang="en-IE" sz="2200" b="1" dirty="0">
                <a:solidFill>
                  <a:srgbClr val="008000"/>
                </a:solidFill>
              </a:rPr>
              <a:t>(v 10) </a:t>
            </a:r>
          </a:p>
        </p:txBody>
      </p:sp>
    </p:spTree>
    <p:extLst>
      <p:ext uri="{BB962C8B-B14F-4D97-AF65-F5344CB8AC3E}">
        <p14:creationId xmlns:p14="http://schemas.microsoft.com/office/powerpoint/2010/main" val="365552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F7D63-90D4-428F-B2A8-EB6E3C9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7262"/>
          </a:xfrm>
        </p:spPr>
        <p:txBody>
          <a:bodyPr>
            <a:normAutofit fontScale="90000"/>
          </a:bodyPr>
          <a:lstStyle/>
          <a:p>
            <a:pPr algn="ctr"/>
            <a:r>
              <a:rPr lang="en-IE" sz="4900" b="1" dirty="0">
                <a:latin typeface="+mn-lt"/>
              </a:rPr>
              <a:t>THE CONFIDENCE OF PAUL </a:t>
            </a:r>
            <a:r>
              <a:rPr lang="en-IE" sz="3600" b="1" dirty="0">
                <a:solidFill>
                  <a:srgbClr val="008000"/>
                </a:solidFill>
                <a:latin typeface="+mn-lt"/>
              </a:rPr>
              <a:t>(II Timothy 1:11-12)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F9BF-FE7D-40D0-B572-B2A136C32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2387"/>
            <a:ext cx="10515600" cy="5692877"/>
          </a:xfrm>
        </p:spPr>
        <p:txBody>
          <a:bodyPr>
            <a:normAutofit fontScale="92500" lnSpcReduction="10000"/>
          </a:bodyPr>
          <a:lstStyle/>
          <a:p>
            <a:r>
              <a:rPr lang="en-IE" sz="3500" b="1" dirty="0">
                <a:solidFill>
                  <a:srgbClr val="0033CC"/>
                </a:solidFill>
              </a:rPr>
              <a:t>I Know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“whom I have believed” </a:t>
            </a:r>
            <a:r>
              <a:rPr lang="en-IE" sz="2200" b="1" dirty="0">
                <a:solidFill>
                  <a:srgbClr val="008000"/>
                </a:solidFill>
              </a:rPr>
              <a:t>( v 12)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I Have Believed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“I have believed” </a:t>
            </a:r>
            <a:r>
              <a:rPr lang="en-IE" sz="2200" b="1" dirty="0">
                <a:solidFill>
                  <a:srgbClr val="008000"/>
                </a:solidFill>
              </a:rPr>
              <a:t>(v 12) </a:t>
            </a:r>
            <a:r>
              <a:rPr lang="en-IE" sz="2800" b="1" dirty="0">
                <a:solidFill>
                  <a:srgbClr val="FF0000"/>
                </a:solidFill>
              </a:rPr>
              <a:t>– “Without faith it is impossible to please God” </a:t>
            </a:r>
            <a:r>
              <a:rPr lang="en-IE" sz="2200" b="1" dirty="0">
                <a:solidFill>
                  <a:srgbClr val="008000"/>
                </a:solidFill>
              </a:rPr>
              <a:t>(Hebrews 11:6)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I am Persuaded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“that He is able to keep” </a:t>
            </a:r>
            <a:r>
              <a:rPr lang="en-IE" sz="1900" b="1" dirty="0">
                <a:solidFill>
                  <a:srgbClr val="FF0000"/>
                </a:solidFill>
              </a:rPr>
              <a:t>(v 12)  </a:t>
            </a:r>
            <a:r>
              <a:rPr lang="en-IE" sz="2800" b="1" dirty="0">
                <a:solidFill>
                  <a:srgbClr val="FF0000"/>
                </a:solidFill>
              </a:rPr>
              <a:t>- “Now unto Him who is able to keep … and to present you faultless” </a:t>
            </a:r>
            <a:r>
              <a:rPr lang="en-IE" sz="2200" b="1" dirty="0">
                <a:solidFill>
                  <a:srgbClr val="008000"/>
                </a:solidFill>
              </a:rPr>
              <a:t>(Jude 24)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I have Committed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“to Him, until that day” </a:t>
            </a:r>
            <a:r>
              <a:rPr lang="en-IE" sz="2200" b="1" dirty="0">
                <a:solidFill>
                  <a:srgbClr val="008000"/>
                </a:solidFill>
              </a:rPr>
              <a:t>(v 12) </a:t>
            </a:r>
            <a:r>
              <a:rPr lang="en-IE" sz="2800" b="1" dirty="0">
                <a:solidFill>
                  <a:srgbClr val="FF0000"/>
                </a:solidFill>
              </a:rPr>
              <a:t>– “Commit the keeping of your souls to Him” </a:t>
            </a:r>
            <a:r>
              <a:rPr lang="en-IE" sz="2200" b="1" dirty="0">
                <a:solidFill>
                  <a:srgbClr val="008000"/>
                </a:solidFill>
              </a:rPr>
              <a:t>(I Peter 4:19)</a:t>
            </a:r>
          </a:p>
          <a:p>
            <a:r>
              <a:rPr lang="en-IE" sz="3500" b="1" dirty="0">
                <a:solidFill>
                  <a:srgbClr val="0033CC"/>
                </a:solidFill>
              </a:rPr>
              <a:t>I was Appointed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“a preacher, and an apostle and a teacher” </a:t>
            </a:r>
            <a:r>
              <a:rPr lang="en-IE" sz="2200" b="1" dirty="0">
                <a:solidFill>
                  <a:srgbClr val="008000"/>
                </a:solidFill>
              </a:rPr>
              <a:t>(v 11)</a:t>
            </a:r>
          </a:p>
        </p:txBody>
      </p:sp>
    </p:spTree>
    <p:extLst>
      <p:ext uri="{BB962C8B-B14F-4D97-AF65-F5344CB8AC3E}">
        <p14:creationId xmlns:p14="http://schemas.microsoft.com/office/powerpoint/2010/main" val="232235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53A4B-7FF7-4A14-B55E-913C5BFCB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19"/>
            <a:ext cx="10515600" cy="1759975"/>
          </a:xfrm>
        </p:spPr>
        <p:txBody>
          <a:bodyPr/>
          <a:lstStyle/>
          <a:p>
            <a:pPr algn="ctr"/>
            <a:r>
              <a:rPr lang="en-IE" b="1" dirty="0">
                <a:latin typeface="+mn-lt"/>
              </a:rPr>
              <a:t>THE COMFORT OF ONESIPHORUS </a:t>
            </a:r>
            <a:br>
              <a:rPr lang="en-IE" b="1" dirty="0">
                <a:latin typeface="+mn-lt"/>
              </a:rPr>
            </a:br>
            <a:r>
              <a:rPr lang="en-IE" sz="3200" b="1" dirty="0">
                <a:solidFill>
                  <a:srgbClr val="008000"/>
                </a:solidFill>
                <a:latin typeface="+mn-lt"/>
              </a:rPr>
              <a:t>(II Timothy 1:15-18)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93E89-0E12-4309-8A48-496AA508C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3935"/>
            <a:ext cx="10515600" cy="4063028"/>
          </a:xfrm>
        </p:spPr>
        <p:txBody>
          <a:bodyPr>
            <a:normAutofit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He Refreshed Paul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“He often refreshed me” </a:t>
            </a:r>
            <a:r>
              <a:rPr lang="en-IE" sz="2000" b="1" dirty="0">
                <a:solidFill>
                  <a:srgbClr val="008000"/>
                </a:solidFill>
              </a:rPr>
              <a:t>(v 16)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He Stood by Paul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“He was not ashamed of my chains” </a:t>
            </a:r>
            <a:r>
              <a:rPr lang="en-IE" sz="2000" b="1" dirty="0">
                <a:solidFill>
                  <a:srgbClr val="008000"/>
                </a:solidFill>
              </a:rPr>
              <a:t>(v 16)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He was Diligent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“He sought me out very diligently and found me” </a:t>
            </a:r>
            <a:r>
              <a:rPr lang="en-IE" sz="2000" b="1" dirty="0">
                <a:solidFill>
                  <a:srgbClr val="008000"/>
                </a:solidFill>
              </a:rPr>
              <a:t>(v 17)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He would be Rewarded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“That he may find mercy (reward) of the Lord in that day” </a:t>
            </a:r>
            <a:r>
              <a:rPr lang="en-IE" sz="2000" b="1" dirty="0">
                <a:solidFill>
                  <a:srgbClr val="008000"/>
                </a:solidFill>
              </a:rPr>
              <a:t>(v 18)</a:t>
            </a:r>
          </a:p>
        </p:txBody>
      </p:sp>
    </p:spTree>
    <p:extLst>
      <p:ext uri="{BB962C8B-B14F-4D97-AF65-F5344CB8AC3E}">
        <p14:creationId xmlns:p14="http://schemas.microsoft.com/office/powerpoint/2010/main" val="238390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885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NORTHAMPTON Bible Study Weekend 26th - 28th August 2022 </vt:lpstr>
      <vt:lpstr>BACKGROUND</vt:lpstr>
      <vt:lpstr>THE CONTRAST IN THE TWO LETTERS</vt:lpstr>
      <vt:lpstr>THE CHARACTERS INVOLVED (II Timothy 1:1-6)</vt:lpstr>
      <vt:lpstr>THE CHARACTERS INVOLVED (II Timothy 1:1-6)</vt:lpstr>
      <vt:lpstr>THE COMMANDS TO TIMOTHY (II Timothy 1:6-8, 13-14)</vt:lpstr>
      <vt:lpstr>THE CALLING OF GOD (II Timothy 1:9-10)</vt:lpstr>
      <vt:lpstr>THE CONFIDENCE OF PAUL (II Timothy 1:11-12)</vt:lpstr>
      <vt:lpstr>THE COMFORT OF ONESIPHORUS  (II Timothy 1:15-18)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GOREY CHRISTIAN ASSEMBLY “Away” Weekend at Ovoca Manor 14th – 16th September 2018</dc:title>
  <dc:creator>Noel McMeekin</dc:creator>
  <cp:lastModifiedBy>NandL McMeekin</cp:lastModifiedBy>
  <cp:revision>31</cp:revision>
  <dcterms:created xsi:type="dcterms:W3CDTF">2018-08-27T18:02:25Z</dcterms:created>
  <dcterms:modified xsi:type="dcterms:W3CDTF">2022-07-30T11:20:10Z</dcterms:modified>
</cp:coreProperties>
</file>